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8" r:id="rId3"/>
    <p:sldId id="288" r:id="rId4"/>
    <p:sldId id="257" r:id="rId5"/>
    <p:sldId id="262" r:id="rId6"/>
    <p:sldId id="263" r:id="rId7"/>
    <p:sldId id="264" r:id="rId8"/>
    <p:sldId id="265" r:id="rId9"/>
    <p:sldId id="289" r:id="rId10"/>
    <p:sldId id="267" r:id="rId11"/>
    <p:sldId id="290" r:id="rId12"/>
    <p:sldId id="269" r:id="rId13"/>
    <p:sldId id="291" r:id="rId14"/>
    <p:sldId id="271" r:id="rId15"/>
    <p:sldId id="273" r:id="rId16"/>
    <p:sldId id="292" r:id="rId17"/>
    <p:sldId id="274" r:id="rId18"/>
    <p:sldId id="279" r:id="rId19"/>
    <p:sldId id="293" r:id="rId20"/>
    <p:sldId id="295" r:id="rId21"/>
    <p:sldId id="297" r:id="rId22"/>
    <p:sldId id="299" r:id="rId23"/>
    <p:sldId id="300" r:id="rId24"/>
    <p:sldId id="301" r:id="rId25"/>
    <p:sldId id="302" r:id="rId26"/>
    <p:sldId id="303" r:id="rId27"/>
    <p:sldId id="306" r:id="rId28"/>
    <p:sldId id="304" r:id="rId2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1F4946-4A9B-4BC2-A0C6-1D7CAF709896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D0324-6F7B-4DC2-945F-C5485D2923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6520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Begrüssung der Teilnehmer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D0324-6F7B-4DC2-945F-C5485D29236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1431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Themenübersicht, Erklärung kurz halten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D0324-6F7B-4DC2-945F-C5485D29236E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303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Keine Zeit für alle Änderungen aufzuzeigen</a:t>
            </a:r>
          </a:p>
          <a:p>
            <a:endParaRPr lang="de-CH" dirty="0"/>
          </a:p>
          <a:p>
            <a:r>
              <a:rPr lang="de-CH" dirty="0"/>
              <a:t>4 bis 5 Aufträge pro Lehrjahr</a:t>
            </a:r>
          </a:p>
          <a:p>
            <a:endParaRPr lang="de-CH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D0324-6F7B-4DC2-945F-C5485D29236E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5628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Basis davon ist </a:t>
            </a:r>
            <a:r>
              <a:rPr lang="de-CH" dirty="0" err="1"/>
              <a:t>Lessons</a:t>
            </a:r>
            <a:endParaRPr lang="de-CH" dirty="0"/>
          </a:p>
          <a:p>
            <a:endParaRPr lang="de-CH" dirty="0"/>
          </a:p>
          <a:p>
            <a:r>
              <a:rPr lang="de-CH" dirty="0"/>
              <a:t>Auftrag erstellen</a:t>
            </a:r>
          </a:p>
          <a:p>
            <a:r>
              <a:rPr lang="de-DE" dirty="0"/>
              <a:t>Auftrag abarbeiten</a:t>
            </a:r>
          </a:p>
          <a:p>
            <a:r>
              <a:rPr lang="de-DE" dirty="0"/>
              <a:t>Auftrag kontrollieren</a:t>
            </a:r>
          </a:p>
          <a:p>
            <a:r>
              <a:rPr lang="de-DE" dirty="0"/>
              <a:t>Schluss</a:t>
            </a:r>
          </a:p>
          <a:p>
            <a:endParaRPr lang="de-DE" dirty="0"/>
          </a:p>
          <a:p>
            <a:r>
              <a:rPr lang="de-DE" dirty="0"/>
              <a:t>4 bis 5 Aufträge pro Lehrjahr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D0324-6F7B-4DC2-945F-C5485D29236E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870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Neu bereits im </a:t>
            </a:r>
            <a:r>
              <a:rPr lang="de-CH" dirty="0" err="1"/>
              <a:t>Ük</a:t>
            </a:r>
            <a:r>
              <a:rPr lang="de-CH" dirty="0"/>
              <a:t> werde ich Prüfungen in der Praxis vornehmen.</a:t>
            </a:r>
          </a:p>
          <a:p>
            <a:endParaRPr lang="de-CH" dirty="0"/>
          </a:p>
          <a:p>
            <a:r>
              <a:rPr lang="de-CH" dirty="0"/>
              <a:t>Wie zum Beispiel: </a:t>
            </a:r>
            <a:br>
              <a:rPr lang="de-CH" dirty="0"/>
            </a:br>
            <a:r>
              <a:rPr lang="de-CH" dirty="0"/>
              <a:t>Reifen wechseln, Auswuchten, </a:t>
            </a:r>
            <a:br>
              <a:rPr lang="de-CH" dirty="0"/>
            </a:br>
            <a:r>
              <a:rPr lang="de-CH" dirty="0"/>
              <a:t>Scheinwerfer einstellen (Mit Mängel am Fahrzeug).</a:t>
            </a:r>
          </a:p>
          <a:p>
            <a:endParaRPr lang="de-CH" dirty="0"/>
          </a:p>
          <a:p>
            <a:r>
              <a:rPr lang="de-CH" dirty="0"/>
              <a:t>Diagnose- Strategien neu in Kurs einpflegen.</a:t>
            </a:r>
            <a:br>
              <a:rPr lang="de-CH" dirty="0"/>
            </a:br>
            <a:r>
              <a:rPr lang="de-CH" dirty="0"/>
              <a:t>Infotainment neu einfügen.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D0324-6F7B-4DC2-945F-C5485D29236E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4228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Es wird noch Anpassungen geben.</a:t>
            </a:r>
            <a:br>
              <a:rPr lang="de-CH" dirty="0"/>
            </a:br>
            <a:endParaRPr lang="de-CH" dirty="0"/>
          </a:p>
          <a:p>
            <a:r>
              <a:rPr lang="de-CH" dirty="0"/>
              <a:t>(Falscher Beruf ausgewählt)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D0324-6F7B-4DC2-945F-C5485D29236E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7157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Unterricht:</a:t>
            </a:r>
          </a:p>
          <a:p>
            <a:r>
              <a:rPr lang="de-CH" dirty="0"/>
              <a:t>Telefon ist verboten!</a:t>
            </a:r>
          </a:p>
          <a:p>
            <a:endParaRPr lang="de-CH" dirty="0"/>
          </a:p>
          <a:p>
            <a:r>
              <a:rPr lang="de-CH" dirty="0"/>
              <a:t>Aufhebung dieser Massnahme.</a:t>
            </a:r>
            <a:br>
              <a:rPr lang="de-CH" dirty="0"/>
            </a:br>
            <a:r>
              <a:rPr lang="de-CH" dirty="0"/>
              <a:t>Medien richtig einsetzen.</a:t>
            </a:r>
          </a:p>
          <a:p>
            <a:endParaRPr lang="de-CH" dirty="0"/>
          </a:p>
          <a:p>
            <a:r>
              <a:rPr lang="de-CH" dirty="0"/>
              <a:t>Beispiel:</a:t>
            </a:r>
            <a:br>
              <a:rPr lang="de-CH" dirty="0"/>
            </a:br>
            <a:r>
              <a:rPr lang="de-CH" dirty="0"/>
              <a:t>Erfassung der Stammdaten und Foto schon von Beginn an! </a:t>
            </a:r>
          </a:p>
          <a:p>
            <a:br>
              <a:rPr lang="de-CH" dirty="0"/>
            </a:br>
            <a:r>
              <a:rPr lang="de-CH" dirty="0"/>
              <a:t>Technik- Check ausgeführt.</a:t>
            </a:r>
          </a:p>
          <a:p>
            <a:r>
              <a:rPr lang="de-CH" dirty="0"/>
              <a:t>(Wie Fit ist der Kandidat mit den Medien)…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D0324-6F7B-4DC2-945F-C5485D29236E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6427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Das Praxishandbuch war bis jetzt eine Plage zum nachlesen.</a:t>
            </a:r>
          </a:p>
          <a:p>
            <a:endParaRPr lang="de-CH" dirty="0"/>
          </a:p>
          <a:p>
            <a:r>
              <a:rPr lang="de-CH" dirty="0"/>
              <a:t>Ebenso das Fachbuch (Europalehrmittel etc.)</a:t>
            </a:r>
          </a:p>
          <a:p>
            <a:endParaRPr lang="de-CH" dirty="0"/>
          </a:p>
          <a:p>
            <a:r>
              <a:rPr lang="de-CH" dirty="0"/>
              <a:t>(2. Lehrjahr hat das Praxishandbuch fast selten benutzt!)</a:t>
            </a:r>
          </a:p>
          <a:p>
            <a:endParaRPr lang="de-CH" dirty="0"/>
          </a:p>
          <a:p>
            <a:r>
              <a:rPr lang="de-CH" dirty="0"/>
              <a:t>(Sie als Lehrmeister haben das Praxishandbuch und deren Lizenz bezahlt!)</a:t>
            </a:r>
          </a:p>
          <a:p>
            <a:endParaRPr lang="de-CH" dirty="0"/>
          </a:p>
          <a:p>
            <a:r>
              <a:rPr lang="de-CH" dirty="0"/>
              <a:t>Darf an der Abschlussprüfung benutzt werden!!!!!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D0324-6F7B-4DC2-945F-C5485D29236E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4056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Teilnehmer haben Gruppenarbeiten erhalten und mussten Fragen beantworten bzw. am Fahrzeug Recherchieren.</a:t>
            </a:r>
          </a:p>
          <a:p>
            <a:endParaRPr lang="de-CH" dirty="0"/>
          </a:p>
          <a:p>
            <a:r>
              <a:rPr lang="de-CH" dirty="0"/>
              <a:t>-Sprachbedienung anwenden</a:t>
            </a:r>
          </a:p>
          <a:p>
            <a:r>
              <a:rPr lang="de-CH" dirty="0"/>
              <a:t>-Diagnose- Struktur auf </a:t>
            </a:r>
            <a:r>
              <a:rPr lang="de-CH" dirty="0" err="1"/>
              <a:t>EsiTronic</a:t>
            </a:r>
            <a:r>
              <a:rPr lang="de-CH" dirty="0"/>
              <a:t> aufrufen</a:t>
            </a:r>
          </a:p>
          <a:p>
            <a:r>
              <a:rPr lang="de-CH" dirty="0"/>
              <a:t>-Ansteuerungen mit </a:t>
            </a:r>
            <a:r>
              <a:rPr lang="de-CH" dirty="0" err="1"/>
              <a:t>EsiTronic</a:t>
            </a:r>
            <a:r>
              <a:rPr lang="de-CH" dirty="0"/>
              <a:t> ausführen</a:t>
            </a:r>
          </a:p>
          <a:p>
            <a:r>
              <a:rPr lang="de-CH" dirty="0"/>
              <a:t>-Telefon verbinden mit dem Fahrzeug und eigene Medien abspielen.</a:t>
            </a:r>
          </a:p>
          <a:p>
            <a:r>
              <a:rPr lang="de-CH" dirty="0"/>
              <a:t>-Eingabe eine Adresse in das Navigationssystem</a:t>
            </a:r>
          </a:p>
          <a:p>
            <a:r>
              <a:rPr lang="de-CH" dirty="0"/>
              <a:t>-Reifendrucksystem TPMS überprüfen</a:t>
            </a:r>
          </a:p>
          <a:p>
            <a:r>
              <a:rPr lang="de-CH" dirty="0"/>
              <a:t>-Beleuchtungskontrolle in der Gruppe lernen</a:t>
            </a:r>
          </a:p>
          <a:p>
            <a:r>
              <a:rPr lang="de-CH" dirty="0"/>
              <a:t>-Fahrzeug- Start und Sicherheitsmassnahmen</a:t>
            </a:r>
          </a:p>
          <a:p>
            <a:r>
              <a:rPr lang="de-CH" dirty="0"/>
              <a:t>-Umgang mit Kundenfahrzeugen (Anlehnen und Wohlfühlen)</a:t>
            </a:r>
          </a:p>
          <a:p>
            <a:r>
              <a:rPr lang="de-CH" dirty="0"/>
              <a:t> 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D0324-6F7B-4DC2-945F-C5485D29236E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72794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Appel an die Lehrmeister!</a:t>
            </a:r>
          </a:p>
          <a:p>
            <a:endParaRPr lang="de-CH" dirty="0"/>
          </a:p>
          <a:p>
            <a:r>
              <a:rPr lang="de-CH" dirty="0"/>
              <a:t>- Schutzbrille bei Fahrzeug von unten prüfen.</a:t>
            </a:r>
          </a:p>
          <a:p>
            <a:pPr marL="0" indent="0">
              <a:buFontTx/>
              <a:buNone/>
            </a:pPr>
            <a:r>
              <a:rPr lang="de-DE" dirty="0"/>
              <a:t>- Schutzbrille bei Luft, Maschinen, etc.</a:t>
            </a:r>
          </a:p>
          <a:p>
            <a:pPr marL="0" indent="0">
              <a:buFontTx/>
              <a:buNone/>
            </a:pPr>
            <a:r>
              <a:rPr lang="de-DE" dirty="0"/>
              <a:t>- Schutzbrille bei Reifen und Auswuchten</a:t>
            </a:r>
          </a:p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Nach Aussagen:</a:t>
            </a:r>
          </a:p>
          <a:p>
            <a:pPr marL="171450" indent="-171450">
              <a:buFontTx/>
              <a:buChar char="-"/>
            </a:pPr>
            <a:r>
              <a:rPr lang="de-DE" dirty="0"/>
              <a:t>Müssen wir nicht anziehen</a:t>
            </a:r>
          </a:p>
          <a:p>
            <a:pPr marL="171450" indent="-171450">
              <a:buFontTx/>
              <a:buChar char="-"/>
            </a:pPr>
            <a:r>
              <a:rPr lang="de-DE" dirty="0"/>
              <a:t>Haben keine Schutzbrillen und wenn ja, alt und verkratzt</a:t>
            </a:r>
          </a:p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(Ziel, jeder TN hat seine eigene Schutzbrille und Hörschutz)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D0324-6F7B-4DC2-945F-C5485D29236E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5080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Formular abgeändert</a:t>
            </a:r>
          </a:p>
          <a:p>
            <a:endParaRPr lang="de-CH" dirty="0"/>
          </a:p>
          <a:p>
            <a:r>
              <a:rPr lang="de-CH" dirty="0"/>
              <a:t>Keine Angaben des Verfassers</a:t>
            </a:r>
          </a:p>
          <a:p>
            <a:endParaRPr lang="de-CH" dirty="0"/>
          </a:p>
          <a:p>
            <a:r>
              <a:rPr lang="de-CH" dirty="0"/>
              <a:t>Fazit:</a:t>
            </a:r>
          </a:p>
          <a:p>
            <a:r>
              <a:rPr lang="de-CH" dirty="0"/>
              <a:t>100% positive Bewertung</a:t>
            </a:r>
          </a:p>
          <a:p>
            <a:r>
              <a:rPr lang="de-CH" dirty="0"/>
              <a:t>(Fragen nach, wenn der nächste Kurs ist)</a:t>
            </a:r>
          </a:p>
          <a:p>
            <a:endParaRPr lang="de-CH" dirty="0"/>
          </a:p>
          <a:p>
            <a:r>
              <a:rPr lang="de-CH" dirty="0"/>
              <a:t>Neue TN in der Pause möchten wissen, wenn Ihr Kurs ist.</a:t>
            </a:r>
          </a:p>
          <a:p>
            <a:endParaRPr lang="de-CH" dirty="0"/>
          </a:p>
          <a:p>
            <a:r>
              <a:rPr lang="de-CH" dirty="0"/>
              <a:t>Feedback TN:</a:t>
            </a:r>
            <a:br>
              <a:rPr lang="de-CH" dirty="0"/>
            </a:br>
            <a:r>
              <a:rPr lang="de-CH" dirty="0"/>
              <a:t>Der Chef hat gestaunt, als ich schon Reifen auswuchten konnte…….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D0324-6F7B-4DC2-945F-C5485D29236E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52333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Mit Absprache vom GIBZ dürfen weitere Termine für den Eignungstest durchgeführt werden.</a:t>
            </a:r>
          </a:p>
          <a:p>
            <a:r>
              <a:rPr lang="de-CH" dirty="0"/>
              <a:t>(Informatik- Zimmer kostenlos).</a:t>
            </a:r>
          </a:p>
          <a:p>
            <a:r>
              <a:rPr lang="de-CH" dirty="0"/>
              <a:t>Ziel ist es, Teilnehmer zu finden, die Freude am Beruf haben. Ebenso in den richtigen Beruf einsteigen.</a:t>
            </a:r>
          </a:p>
          <a:p>
            <a:endParaRPr lang="de-CH" dirty="0"/>
          </a:p>
          <a:p>
            <a:r>
              <a:rPr lang="de-CH" dirty="0"/>
              <a:t>Jahresplan verfügbar</a:t>
            </a:r>
            <a:br>
              <a:rPr lang="de-CH" dirty="0"/>
            </a:br>
            <a:r>
              <a:rPr lang="de-CH" dirty="0"/>
              <a:t>(BK findet normal statt!)</a:t>
            </a:r>
          </a:p>
          <a:p>
            <a:endParaRPr lang="de-CH" dirty="0"/>
          </a:p>
          <a:p>
            <a:r>
              <a:rPr lang="de-CH" dirty="0"/>
              <a:t>2. Lehrjahr, 37 TN in neu: 2 Klassen und über die Ferien. Ansonsten nicht durchführbar.</a:t>
            </a:r>
            <a:br>
              <a:rPr lang="de-CH" dirty="0"/>
            </a:br>
            <a:r>
              <a:rPr lang="de-CH" dirty="0"/>
              <a:t>Kursplanung mit Lenzburger Schule zusammen!</a:t>
            </a:r>
            <a:br>
              <a:rPr lang="de-CH" dirty="0"/>
            </a:br>
            <a:r>
              <a:rPr lang="de-CH" dirty="0"/>
              <a:t>(1 Woche versetzt, unterschiedliche Schultage)</a:t>
            </a:r>
          </a:p>
          <a:p>
            <a:endParaRPr lang="de-DE" dirty="0"/>
          </a:p>
          <a:p>
            <a:r>
              <a:rPr lang="de-DE" dirty="0"/>
              <a:t>Telefonie:</a:t>
            </a:r>
            <a:br>
              <a:rPr lang="de-DE" dirty="0"/>
            </a:br>
            <a:r>
              <a:rPr lang="de-DE" dirty="0"/>
              <a:t>Ständige Plage von Verkäufer und Vertreter.</a:t>
            </a:r>
            <a:br>
              <a:rPr lang="de-DE" dirty="0"/>
            </a:br>
            <a:r>
              <a:rPr lang="de-DE" dirty="0"/>
              <a:t>Kurs wird gestört! </a:t>
            </a:r>
            <a:r>
              <a:rPr lang="de-DE" dirty="0" err="1"/>
              <a:t>Combox</a:t>
            </a:r>
            <a:r>
              <a:rPr lang="de-DE" dirty="0"/>
              <a:t> eingerichtet.</a:t>
            </a:r>
          </a:p>
          <a:p>
            <a:endParaRPr lang="de-DE" dirty="0"/>
          </a:p>
          <a:p>
            <a:r>
              <a:rPr lang="de-DE" dirty="0"/>
              <a:t>Schulungsfahrzeug:</a:t>
            </a:r>
            <a:br>
              <a:rPr lang="de-DE" dirty="0"/>
            </a:br>
            <a:r>
              <a:rPr lang="de-DE" dirty="0"/>
              <a:t>GIBZ wird weiteres Fahrzeug anschaffen. Ersatz für Mini- Cooper mit Motorschaden.</a:t>
            </a:r>
            <a:br>
              <a:rPr lang="de-DE" dirty="0"/>
            </a:br>
            <a:r>
              <a:rPr lang="de-DE" dirty="0"/>
              <a:t>Voraussichtlich Hybrid Fahrzeug.</a:t>
            </a:r>
          </a:p>
          <a:p>
            <a:endParaRPr lang="de-DE" dirty="0"/>
          </a:p>
          <a:p>
            <a:r>
              <a:rPr lang="de-DE" dirty="0"/>
              <a:t>Google Anmeldung der Page.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D0324-6F7B-4DC2-945F-C5485D29236E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26412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Vielen Dank für Ihre Aufmerksamkeit.</a:t>
            </a:r>
          </a:p>
          <a:p>
            <a:endParaRPr lang="de-CH" dirty="0"/>
          </a:p>
          <a:p>
            <a:r>
              <a:rPr lang="de-CH" dirty="0"/>
              <a:t>Sind noch offene Fragen?</a:t>
            </a:r>
          </a:p>
          <a:p>
            <a:endParaRPr lang="de-CH" dirty="0"/>
          </a:p>
          <a:p>
            <a:r>
              <a:rPr lang="de-CH" dirty="0"/>
              <a:t>Gerne beantworte ich Ihre Fragen am Anschluss.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D0324-6F7B-4DC2-945F-C5485D29236E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5655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DEACA1-489A-0A73-73D7-B8C83FF6E7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B988CC0-E79D-EB7C-47ED-32C23F792B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7EB14D6-88E3-8E44-9BF6-3CF4995DC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3CF1-2CC8-4097-84EA-2ACC9005DAA7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7D8EFA-3C64-6E77-DAF2-6B4031958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1537ECC-395E-E0B8-5D80-75B74CECD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2A6D-2F96-4312-9B55-0887A00AC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1325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2B1A1F-4D04-DAE2-3522-9601D7B3E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497BD3-ABA1-63FE-585D-A56DDDD98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78ACAD0-21F6-3138-B2A6-2FBCF9542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3CF1-2CC8-4097-84EA-2ACC9005DAA7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C7FA543-6076-0FBB-0E32-A18FFF223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73E0AF-ACAE-AA96-EA18-1AAE234EA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2A6D-2F96-4312-9B55-0887A00AC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880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D44FC2-040D-E729-F0C0-1AB36BE15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D274551-744F-F68C-3D13-2FF06E573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24D2138-D1A0-6418-DD6B-DD1D8494C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3CF1-2CC8-4097-84EA-2ACC9005DAA7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F27697-0486-8ABF-5142-680041702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F198A9A-47C0-4882-C3CD-5A322CBE7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2A6D-2F96-4312-9B55-0887A00AC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7496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A9F9D8-80F2-7BCB-3082-FD30DC65A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93A290D-DF21-5905-9157-A52A328925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585F9A6-EA7C-FC2D-5731-44DEB0545C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E84F53-9450-642C-AFA9-8C9A7CED8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3CF1-2CC8-4097-84EA-2ACC9005DAA7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88CDE54-058E-6611-76AA-27A884665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10D817C-7A1B-80B7-4642-1BC984B5F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2A6D-2F96-4312-9B55-0887A00AC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8025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A9661C-576B-E79D-0E56-016E24763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2E80A5C-AF07-A0A7-93FE-26FCB7BFC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0202D9-917A-4C33-CA8E-C2B0C3DE54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7752AA1-307A-E910-E9E0-768A19133C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A4021D9-EF9B-BDF1-BF6A-3273B91579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C34C03E-46B1-CE5F-17AD-840879EE9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3CF1-2CC8-4097-84EA-2ACC9005DAA7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EE61C32-C485-0881-36DE-07F739949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27AF876-01D8-D008-C030-85903F07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2A6D-2F96-4312-9B55-0887A00AC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697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D98933-6010-685E-6AAF-F454B0761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D463B03-0589-5F40-8D51-CF18FAB72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3CF1-2CC8-4097-84EA-2ACC9005DAA7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9189205-C2AB-5F82-2A90-F1C7ED7DA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64AD80C-A47C-C798-6188-1F2D90420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2A6D-2F96-4312-9B55-0887A00AC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4241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E698D1D-A688-5C73-884D-60B65CE56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3CF1-2CC8-4097-84EA-2ACC9005DAA7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50298BE-4BBE-35A6-7D9E-6C978C698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9BBD23B-F460-EC56-9F74-9E0ACBDD6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2A6D-2F96-4312-9B55-0887A00AC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0069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89DBBE-91AF-DAA2-91EF-FB9117EB3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9BF215-D3E6-B6C7-9591-A821F5BE3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F5C33FB-F0E6-2FCF-F7D8-5DACD5F814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1E385B-1E15-A5F0-395A-C436445E7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3CF1-2CC8-4097-84EA-2ACC9005DAA7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785B14-6CA4-228B-2AD0-7B7D5FA6F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C902EBA-D181-144B-467A-61A0CB395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2A6D-2F96-4312-9B55-0887A00AC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8076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DA008C-738B-F51A-B0E9-FFA333769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B7DAE15-A1CF-F1E0-47C8-2F88D79CCFE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B499B8C-8347-66DE-CDB7-B9555524C0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A570D6B-24E3-A4DB-F551-001E9EA39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3CF1-2CC8-4097-84EA-2ACC9005DAA7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958B60-2017-530E-D061-DEC0A1756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2A675A1-C389-8407-C7CA-5EA614F9F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2A6D-2F96-4312-9B55-0887A00AC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8957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FE71ED-E67C-F8E4-CD6E-7CC1C563E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77736CF-8AA3-BFB3-D258-701BF2D6C7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376B5EB-4753-D87D-91AC-B4305FB5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3CF1-2CC8-4097-84EA-2ACC9005DAA7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5DAD2F8-4D31-4CB6-B190-008552240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33E3FDC-AC41-6D12-D4E6-F8C68781D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2A6D-2F96-4312-9B55-0887A00AC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6705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F6524D2-48CB-7FC4-1059-AC7772D89C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AA8FC82-E287-F952-4365-D05BE0B969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CD5B59E-B3B2-320E-EB52-C7C0E7323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03CF1-2CC8-4097-84EA-2ACC9005DAA7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BE33E8D-25E3-AD15-C367-6C9541696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82F76C-F6C0-90D9-EF70-7302A76CA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2A6D-2F96-4312-9B55-0887A00AC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9885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1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953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7748F27-2EA4-6D58-8643-7526B3EC2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4B54346-C47C-84B2-4591-36365F5A8E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FB0248-BF5F-E964-F634-DDE3C700F6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D03CF1-2CC8-4097-84EA-2ACC9005DAA7}" type="datetimeFigureOut">
              <a:rPr lang="de-DE" smtClean="0"/>
              <a:t>19.10.2026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3C95059-7720-0328-1D2E-5E3C02721A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72F188-4E7E-E097-FB10-20DF1C7C5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042A6D-2F96-4312-9B55-0887A00AC8C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696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hyperlink" Target="https://agvsupsa-my.sharepoint.com/:x:/g/personal/patrick_bruegger_agvs-upsa_ch/IQCssdIEqz3mTbRdc9wbq8kCARNxRQ6isq92JgpnZqi6eeA?e=h5pXQO" TargetMode="Externa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5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3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530DD3-856B-CC70-454B-6C4943BD97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126EC38-2D88-9AA1-079F-CE008D9E63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6AFBC6C-57EF-4DCD-2B3A-98847595CE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7123"/>
            <a:ext cx="12568136" cy="598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82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890DB-854F-FCDB-CBC3-20FFE8B40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BFBB0B-CF59-B4F9-6B19-275CC9572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Themenübersicht</a:t>
            </a:r>
            <a:r>
              <a:rPr lang="de-CH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endParaRPr lang="de-DE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F7BEE0-6D96-8845-3EB9-248B15972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Unterschiede BIVO 2018 vs. 2026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Kennzahlen Teilnehmer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Digitalisierung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Lernstrategie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 Kursdurchgang alle Berufe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SUVA- Richtlinien (Umsetzung im Lehrbetrieb)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Kursbewertung der Teilnehmer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SwissSkills 2027 in Zug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Administration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12DD043-34D8-48AC-EBE0-F928D9FA2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08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A09A2-BBDA-F22C-5B38-6BE84074F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67C9D7-90C7-FD58-AAC7-742E5D14E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Themenübersicht</a:t>
            </a:r>
            <a:r>
              <a:rPr lang="de-CH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endParaRPr lang="de-DE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A0A04CB-22DD-67DF-4447-163E281EF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r>
              <a:rPr lang="de-DE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Unterschiede BIVO 2018 vs. 2026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Kennzahlen Teilnehmer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Digitalisierung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Lernstrategie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 Kursdurchgang alle Berufe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SUVA- Richtlinien (Umsetzung im Lehrbetrieb)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Kursbewertung der Teilnehmer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SwissSkills 2027 in Zug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Administration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BEE1C0F-269D-FF09-4BF2-080A2BBF8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964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B16150-0C15-3A1C-6E5C-0B98BF7E7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Unterschiede BIVO 2018 vs. 2026</a:t>
            </a:r>
            <a:r>
              <a:rPr lang="de-CH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7742DBA-196B-854D-2D4F-14F2FDBBEB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Digitale Lerndokumentation</a:t>
            </a:r>
            <a:b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Die physische oder verstreute Dokumentation wird abgelöst. </a:t>
            </a:r>
            <a:b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Die Lerndokumentation wird ab 2026 einheitlich digital über die Plattform Beook geführt.</a:t>
            </a: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65F1188-0D48-E150-E5E1-EB8B75009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285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Freeform 100"/>
          <p:cNvSpPr/>
          <p:nvPr/>
        </p:nvSpPr>
        <p:spPr>
          <a:xfrm>
            <a:off x="4318134" y="288372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01" name="Freeform 101"/>
          <p:cNvSpPr/>
          <p:nvPr/>
        </p:nvSpPr>
        <p:spPr>
          <a:xfrm>
            <a:off x="4318134" y="288372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02" name="Freeform 102"/>
          <p:cNvSpPr/>
          <p:nvPr/>
        </p:nvSpPr>
        <p:spPr>
          <a:xfrm>
            <a:off x="4322043" y="288372"/>
            <a:ext cx="2679417" cy="3910"/>
          </a:xfrm>
          <a:custGeom>
            <a:avLst/>
            <a:gdLst/>
            <a:ahLst/>
            <a:cxnLst/>
            <a:rect l="0" t="0" r="0" b="0"/>
            <a:pathLst>
              <a:path w="4177285" h="6096">
                <a:moveTo>
                  <a:pt x="0" y="6096"/>
                </a:moveTo>
                <a:lnTo>
                  <a:pt x="4177285" y="6096"/>
                </a:lnTo>
                <a:lnTo>
                  <a:pt x="4177285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03" name="Freeform 103"/>
          <p:cNvSpPr/>
          <p:nvPr/>
        </p:nvSpPr>
        <p:spPr>
          <a:xfrm>
            <a:off x="7001459" y="288372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04" name="Freeform 104"/>
          <p:cNvSpPr/>
          <p:nvPr/>
        </p:nvSpPr>
        <p:spPr>
          <a:xfrm>
            <a:off x="7005370" y="288372"/>
            <a:ext cx="963847" cy="3910"/>
          </a:xfrm>
          <a:custGeom>
            <a:avLst/>
            <a:gdLst/>
            <a:ahLst/>
            <a:cxnLst/>
            <a:rect l="0" t="0" r="0" b="0"/>
            <a:pathLst>
              <a:path w="1502664" h="6096">
                <a:moveTo>
                  <a:pt x="0" y="6096"/>
                </a:moveTo>
                <a:lnTo>
                  <a:pt x="1502664" y="6096"/>
                </a:lnTo>
                <a:lnTo>
                  <a:pt x="1502664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05" name="Freeform 105"/>
          <p:cNvSpPr/>
          <p:nvPr/>
        </p:nvSpPr>
        <p:spPr>
          <a:xfrm>
            <a:off x="7969217" y="288372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06" name="Freeform 106"/>
          <p:cNvSpPr/>
          <p:nvPr/>
        </p:nvSpPr>
        <p:spPr>
          <a:xfrm>
            <a:off x="7969217" y="288372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07" name="Freeform 107"/>
          <p:cNvSpPr/>
          <p:nvPr/>
        </p:nvSpPr>
        <p:spPr>
          <a:xfrm>
            <a:off x="4318134" y="292282"/>
            <a:ext cx="3910" cy="282507"/>
          </a:xfrm>
          <a:custGeom>
            <a:avLst/>
            <a:gdLst/>
            <a:ahLst/>
            <a:cxnLst/>
            <a:rect l="0" t="0" r="0" b="0"/>
            <a:pathLst>
              <a:path w="6096" h="440436">
                <a:moveTo>
                  <a:pt x="0" y="440436"/>
                </a:moveTo>
                <a:lnTo>
                  <a:pt x="6096" y="440436"/>
                </a:lnTo>
                <a:lnTo>
                  <a:pt x="6096" y="0"/>
                </a:lnTo>
                <a:lnTo>
                  <a:pt x="0" y="0"/>
                </a:lnTo>
                <a:lnTo>
                  <a:pt x="0" y="44043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08" name="Freeform 108"/>
          <p:cNvSpPr/>
          <p:nvPr/>
        </p:nvSpPr>
        <p:spPr>
          <a:xfrm>
            <a:off x="7001459" y="292282"/>
            <a:ext cx="3910" cy="282507"/>
          </a:xfrm>
          <a:custGeom>
            <a:avLst/>
            <a:gdLst/>
            <a:ahLst/>
            <a:cxnLst/>
            <a:rect l="0" t="0" r="0" b="0"/>
            <a:pathLst>
              <a:path w="6096" h="440436">
                <a:moveTo>
                  <a:pt x="0" y="440436"/>
                </a:moveTo>
                <a:lnTo>
                  <a:pt x="6096" y="440436"/>
                </a:lnTo>
                <a:lnTo>
                  <a:pt x="6096" y="0"/>
                </a:lnTo>
                <a:lnTo>
                  <a:pt x="0" y="0"/>
                </a:lnTo>
                <a:lnTo>
                  <a:pt x="0" y="44043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09" name="Freeform 109"/>
          <p:cNvSpPr/>
          <p:nvPr/>
        </p:nvSpPr>
        <p:spPr>
          <a:xfrm>
            <a:off x="7969217" y="292282"/>
            <a:ext cx="3910" cy="282507"/>
          </a:xfrm>
          <a:custGeom>
            <a:avLst/>
            <a:gdLst/>
            <a:ahLst/>
            <a:cxnLst/>
            <a:rect l="0" t="0" r="0" b="0"/>
            <a:pathLst>
              <a:path w="6096" h="440436">
                <a:moveTo>
                  <a:pt x="0" y="440436"/>
                </a:moveTo>
                <a:lnTo>
                  <a:pt x="6096" y="440436"/>
                </a:lnTo>
                <a:lnTo>
                  <a:pt x="6096" y="0"/>
                </a:lnTo>
                <a:lnTo>
                  <a:pt x="0" y="0"/>
                </a:lnTo>
                <a:lnTo>
                  <a:pt x="0" y="44043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10" name="Freeform 110"/>
          <p:cNvSpPr/>
          <p:nvPr/>
        </p:nvSpPr>
        <p:spPr>
          <a:xfrm>
            <a:off x="4318134" y="574781"/>
            <a:ext cx="3910" cy="3918"/>
          </a:xfrm>
          <a:custGeom>
            <a:avLst/>
            <a:gdLst/>
            <a:ahLst/>
            <a:cxnLst/>
            <a:rect l="0" t="0" r="0" b="0"/>
            <a:pathLst>
              <a:path w="6096" h="6108">
                <a:moveTo>
                  <a:pt x="0" y="6108"/>
                </a:moveTo>
                <a:lnTo>
                  <a:pt x="6096" y="6108"/>
                </a:lnTo>
                <a:lnTo>
                  <a:pt x="6096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11" name="Freeform 111"/>
          <p:cNvSpPr/>
          <p:nvPr/>
        </p:nvSpPr>
        <p:spPr>
          <a:xfrm>
            <a:off x="4322043" y="574781"/>
            <a:ext cx="885644" cy="3918"/>
          </a:xfrm>
          <a:custGeom>
            <a:avLst/>
            <a:gdLst/>
            <a:ahLst/>
            <a:cxnLst/>
            <a:rect l="0" t="0" r="0" b="0"/>
            <a:pathLst>
              <a:path w="1380744" h="6108">
                <a:moveTo>
                  <a:pt x="0" y="6108"/>
                </a:moveTo>
                <a:lnTo>
                  <a:pt x="1380744" y="6108"/>
                </a:lnTo>
                <a:lnTo>
                  <a:pt x="1380744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12" name="Freeform 112"/>
          <p:cNvSpPr/>
          <p:nvPr/>
        </p:nvSpPr>
        <p:spPr>
          <a:xfrm>
            <a:off x="5207687" y="574781"/>
            <a:ext cx="3910" cy="3918"/>
          </a:xfrm>
          <a:custGeom>
            <a:avLst/>
            <a:gdLst/>
            <a:ahLst/>
            <a:cxnLst/>
            <a:rect l="0" t="0" r="0" b="0"/>
            <a:pathLst>
              <a:path w="6096" h="6108">
                <a:moveTo>
                  <a:pt x="0" y="6108"/>
                </a:moveTo>
                <a:lnTo>
                  <a:pt x="6096" y="6108"/>
                </a:lnTo>
                <a:lnTo>
                  <a:pt x="6096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13" name="Freeform 113"/>
          <p:cNvSpPr/>
          <p:nvPr/>
        </p:nvSpPr>
        <p:spPr>
          <a:xfrm>
            <a:off x="5211598" y="574781"/>
            <a:ext cx="887599" cy="3918"/>
          </a:xfrm>
          <a:custGeom>
            <a:avLst/>
            <a:gdLst/>
            <a:ahLst/>
            <a:cxnLst/>
            <a:rect l="0" t="0" r="0" b="0"/>
            <a:pathLst>
              <a:path w="1383792" h="6108">
                <a:moveTo>
                  <a:pt x="0" y="6108"/>
                </a:moveTo>
                <a:lnTo>
                  <a:pt x="1383792" y="6108"/>
                </a:lnTo>
                <a:lnTo>
                  <a:pt x="1383792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14" name="Freeform 114"/>
          <p:cNvSpPr/>
          <p:nvPr/>
        </p:nvSpPr>
        <p:spPr>
          <a:xfrm>
            <a:off x="6099197" y="574781"/>
            <a:ext cx="3910" cy="3918"/>
          </a:xfrm>
          <a:custGeom>
            <a:avLst/>
            <a:gdLst/>
            <a:ahLst/>
            <a:cxnLst/>
            <a:rect l="0" t="0" r="0" b="0"/>
            <a:pathLst>
              <a:path w="6096" h="6108">
                <a:moveTo>
                  <a:pt x="0" y="6108"/>
                </a:moveTo>
                <a:lnTo>
                  <a:pt x="6096" y="6108"/>
                </a:lnTo>
                <a:lnTo>
                  <a:pt x="6096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15" name="Freeform 115"/>
          <p:cNvSpPr/>
          <p:nvPr/>
        </p:nvSpPr>
        <p:spPr>
          <a:xfrm>
            <a:off x="6103107" y="574781"/>
            <a:ext cx="898361" cy="3918"/>
          </a:xfrm>
          <a:custGeom>
            <a:avLst/>
            <a:gdLst/>
            <a:ahLst/>
            <a:cxnLst/>
            <a:rect l="0" t="0" r="0" b="0"/>
            <a:pathLst>
              <a:path w="1400569" h="6108">
                <a:moveTo>
                  <a:pt x="0" y="6108"/>
                </a:moveTo>
                <a:lnTo>
                  <a:pt x="1400569" y="6108"/>
                </a:lnTo>
                <a:lnTo>
                  <a:pt x="1400569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16" name="Freeform 116"/>
          <p:cNvSpPr/>
          <p:nvPr/>
        </p:nvSpPr>
        <p:spPr>
          <a:xfrm>
            <a:off x="7001459" y="574781"/>
            <a:ext cx="3910" cy="3918"/>
          </a:xfrm>
          <a:custGeom>
            <a:avLst/>
            <a:gdLst/>
            <a:ahLst/>
            <a:cxnLst/>
            <a:rect l="0" t="0" r="0" b="0"/>
            <a:pathLst>
              <a:path w="6096" h="6108">
                <a:moveTo>
                  <a:pt x="0" y="6108"/>
                </a:moveTo>
                <a:lnTo>
                  <a:pt x="6096" y="6108"/>
                </a:lnTo>
                <a:lnTo>
                  <a:pt x="6096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17" name="Freeform 117"/>
          <p:cNvSpPr/>
          <p:nvPr/>
        </p:nvSpPr>
        <p:spPr>
          <a:xfrm>
            <a:off x="7969217" y="574781"/>
            <a:ext cx="3910" cy="3918"/>
          </a:xfrm>
          <a:custGeom>
            <a:avLst/>
            <a:gdLst/>
            <a:ahLst/>
            <a:cxnLst/>
            <a:rect l="0" t="0" r="0" b="0"/>
            <a:pathLst>
              <a:path w="6096" h="6108">
                <a:moveTo>
                  <a:pt x="0" y="6108"/>
                </a:moveTo>
                <a:lnTo>
                  <a:pt x="6096" y="6108"/>
                </a:lnTo>
                <a:lnTo>
                  <a:pt x="6096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18" name="Freeform 118"/>
          <p:cNvSpPr/>
          <p:nvPr/>
        </p:nvSpPr>
        <p:spPr>
          <a:xfrm>
            <a:off x="4318134" y="578700"/>
            <a:ext cx="3910" cy="287394"/>
          </a:xfrm>
          <a:custGeom>
            <a:avLst/>
            <a:gdLst/>
            <a:ahLst/>
            <a:cxnLst/>
            <a:rect l="0" t="0" r="0" b="0"/>
            <a:pathLst>
              <a:path w="6096" h="448056">
                <a:moveTo>
                  <a:pt x="0" y="448056"/>
                </a:moveTo>
                <a:lnTo>
                  <a:pt x="6096" y="448056"/>
                </a:lnTo>
                <a:lnTo>
                  <a:pt x="6096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19" name="Freeform 119"/>
          <p:cNvSpPr/>
          <p:nvPr/>
        </p:nvSpPr>
        <p:spPr>
          <a:xfrm>
            <a:off x="4318134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20" name="Freeform 120"/>
          <p:cNvSpPr/>
          <p:nvPr/>
        </p:nvSpPr>
        <p:spPr>
          <a:xfrm>
            <a:off x="4318134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21" name="Freeform 121"/>
          <p:cNvSpPr/>
          <p:nvPr/>
        </p:nvSpPr>
        <p:spPr>
          <a:xfrm>
            <a:off x="4322043" y="866094"/>
            <a:ext cx="885644" cy="3910"/>
          </a:xfrm>
          <a:custGeom>
            <a:avLst/>
            <a:gdLst/>
            <a:ahLst/>
            <a:cxnLst/>
            <a:rect l="0" t="0" r="0" b="0"/>
            <a:pathLst>
              <a:path w="1380744" h="6096">
                <a:moveTo>
                  <a:pt x="0" y="6096"/>
                </a:moveTo>
                <a:lnTo>
                  <a:pt x="1380744" y="6096"/>
                </a:lnTo>
                <a:lnTo>
                  <a:pt x="1380744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22" name="Freeform 122"/>
          <p:cNvSpPr/>
          <p:nvPr/>
        </p:nvSpPr>
        <p:spPr>
          <a:xfrm>
            <a:off x="5207687" y="578700"/>
            <a:ext cx="3910" cy="287394"/>
          </a:xfrm>
          <a:custGeom>
            <a:avLst/>
            <a:gdLst/>
            <a:ahLst/>
            <a:cxnLst/>
            <a:rect l="0" t="0" r="0" b="0"/>
            <a:pathLst>
              <a:path w="6096" h="448056">
                <a:moveTo>
                  <a:pt x="0" y="448056"/>
                </a:moveTo>
                <a:lnTo>
                  <a:pt x="6096" y="448056"/>
                </a:lnTo>
                <a:lnTo>
                  <a:pt x="6096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23" name="Freeform 123"/>
          <p:cNvSpPr/>
          <p:nvPr/>
        </p:nvSpPr>
        <p:spPr>
          <a:xfrm>
            <a:off x="5207687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24" name="Freeform 124"/>
          <p:cNvSpPr/>
          <p:nvPr/>
        </p:nvSpPr>
        <p:spPr>
          <a:xfrm>
            <a:off x="5211598" y="866094"/>
            <a:ext cx="887599" cy="3910"/>
          </a:xfrm>
          <a:custGeom>
            <a:avLst/>
            <a:gdLst/>
            <a:ahLst/>
            <a:cxnLst/>
            <a:rect l="0" t="0" r="0" b="0"/>
            <a:pathLst>
              <a:path w="1383792" h="6096">
                <a:moveTo>
                  <a:pt x="0" y="6096"/>
                </a:moveTo>
                <a:lnTo>
                  <a:pt x="1383792" y="6096"/>
                </a:lnTo>
                <a:lnTo>
                  <a:pt x="1383792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25" name="Freeform 125"/>
          <p:cNvSpPr/>
          <p:nvPr/>
        </p:nvSpPr>
        <p:spPr>
          <a:xfrm>
            <a:off x="6099197" y="578700"/>
            <a:ext cx="3910" cy="287394"/>
          </a:xfrm>
          <a:custGeom>
            <a:avLst/>
            <a:gdLst/>
            <a:ahLst/>
            <a:cxnLst/>
            <a:rect l="0" t="0" r="0" b="0"/>
            <a:pathLst>
              <a:path w="6096" h="448056">
                <a:moveTo>
                  <a:pt x="0" y="448056"/>
                </a:moveTo>
                <a:lnTo>
                  <a:pt x="6096" y="448056"/>
                </a:lnTo>
                <a:lnTo>
                  <a:pt x="6096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26" name="Freeform 126"/>
          <p:cNvSpPr/>
          <p:nvPr/>
        </p:nvSpPr>
        <p:spPr>
          <a:xfrm>
            <a:off x="6099197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27" name="Freeform 127"/>
          <p:cNvSpPr/>
          <p:nvPr/>
        </p:nvSpPr>
        <p:spPr>
          <a:xfrm>
            <a:off x="6103107" y="866094"/>
            <a:ext cx="898361" cy="3910"/>
          </a:xfrm>
          <a:custGeom>
            <a:avLst/>
            <a:gdLst/>
            <a:ahLst/>
            <a:cxnLst/>
            <a:rect l="0" t="0" r="0" b="0"/>
            <a:pathLst>
              <a:path w="1400569" h="6096">
                <a:moveTo>
                  <a:pt x="0" y="6096"/>
                </a:moveTo>
                <a:lnTo>
                  <a:pt x="1400569" y="6096"/>
                </a:lnTo>
                <a:lnTo>
                  <a:pt x="1400569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28" name="Freeform 128"/>
          <p:cNvSpPr/>
          <p:nvPr/>
        </p:nvSpPr>
        <p:spPr>
          <a:xfrm>
            <a:off x="7001459" y="578700"/>
            <a:ext cx="3910" cy="287394"/>
          </a:xfrm>
          <a:custGeom>
            <a:avLst/>
            <a:gdLst/>
            <a:ahLst/>
            <a:cxnLst/>
            <a:rect l="0" t="0" r="0" b="0"/>
            <a:pathLst>
              <a:path w="6096" h="448056">
                <a:moveTo>
                  <a:pt x="0" y="448056"/>
                </a:moveTo>
                <a:lnTo>
                  <a:pt x="6096" y="448056"/>
                </a:lnTo>
                <a:lnTo>
                  <a:pt x="6096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29" name="Freeform 129"/>
          <p:cNvSpPr/>
          <p:nvPr/>
        </p:nvSpPr>
        <p:spPr>
          <a:xfrm>
            <a:off x="7001459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30" name="Freeform 130"/>
          <p:cNvSpPr/>
          <p:nvPr/>
        </p:nvSpPr>
        <p:spPr>
          <a:xfrm>
            <a:off x="7005370" y="866094"/>
            <a:ext cx="963847" cy="3910"/>
          </a:xfrm>
          <a:custGeom>
            <a:avLst/>
            <a:gdLst/>
            <a:ahLst/>
            <a:cxnLst/>
            <a:rect l="0" t="0" r="0" b="0"/>
            <a:pathLst>
              <a:path w="1502664" h="6096">
                <a:moveTo>
                  <a:pt x="0" y="6096"/>
                </a:moveTo>
                <a:lnTo>
                  <a:pt x="1502664" y="6096"/>
                </a:lnTo>
                <a:lnTo>
                  <a:pt x="1502664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31" name="Freeform 131"/>
          <p:cNvSpPr/>
          <p:nvPr/>
        </p:nvSpPr>
        <p:spPr>
          <a:xfrm>
            <a:off x="7969217" y="578700"/>
            <a:ext cx="3910" cy="287394"/>
          </a:xfrm>
          <a:custGeom>
            <a:avLst/>
            <a:gdLst/>
            <a:ahLst/>
            <a:cxnLst/>
            <a:rect l="0" t="0" r="0" b="0"/>
            <a:pathLst>
              <a:path w="6096" h="448056">
                <a:moveTo>
                  <a:pt x="0" y="448056"/>
                </a:moveTo>
                <a:lnTo>
                  <a:pt x="6096" y="448056"/>
                </a:lnTo>
                <a:lnTo>
                  <a:pt x="6096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32" name="Freeform 132"/>
          <p:cNvSpPr/>
          <p:nvPr/>
        </p:nvSpPr>
        <p:spPr>
          <a:xfrm>
            <a:off x="7969217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33" name="Freeform 133"/>
          <p:cNvSpPr/>
          <p:nvPr/>
        </p:nvSpPr>
        <p:spPr>
          <a:xfrm>
            <a:off x="7969217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pic>
        <p:nvPicPr>
          <p:cNvPr id="134" name="Picture 13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47567" y="492756"/>
            <a:ext cx="874076" cy="225999"/>
          </a:xfrm>
          <a:prstGeom prst="rect">
            <a:avLst/>
          </a:prstGeom>
          <a:noFill/>
        </p:spPr>
      </p:pic>
      <p:sp>
        <p:nvSpPr>
          <p:cNvPr id="135" name="Freeform 135"/>
          <p:cNvSpPr/>
          <p:nvPr/>
        </p:nvSpPr>
        <p:spPr>
          <a:xfrm>
            <a:off x="4320089" y="2151548"/>
            <a:ext cx="3635442" cy="152495"/>
          </a:xfrm>
          <a:custGeom>
            <a:avLst/>
            <a:gdLst/>
            <a:ahLst/>
            <a:cxnLst/>
            <a:rect l="0" t="0" r="0" b="0"/>
            <a:pathLst>
              <a:path w="5667755" h="237744">
                <a:moveTo>
                  <a:pt x="0" y="237744"/>
                </a:moveTo>
                <a:lnTo>
                  <a:pt x="5667755" y="237744"/>
                </a:lnTo>
                <a:lnTo>
                  <a:pt x="5667755" y="0"/>
                </a:lnTo>
                <a:lnTo>
                  <a:pt x="0" y="0"/>
                </a:lnTo>
                <a:lnTo>
                  <a:pt x="0" y="237744"/>
                </a:lnTo>
                <a:close/>
              </a:path>
            </a:pathLst>
          </a:custGeom>
          <a:solidFill>
            <a:srgbClr val="EBEBEB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36" name="Freeform 136"/>
          <p:cNvSpPr/>
          <p:nvPr/>
        </p:nvSpPr>
        <p:spPr>
          <a:xfrm>
            <a:off x="4364078" y="2180875"/>
            <a:ext cx="3547465" cy="93843"/>
          </a:xfrm>
          <a:custGeom>
            <a:avLst/>
            <a:gdLst/>
            <a:ahLst/>
            <a:cxnLst/>
            <a:rect l="0" t="0" r="0" b="0"/>
            <a:pathLst>
              <a:path w="5530596" h="146304">
                <a:moveTo>
                  <a:pt x="0" y="146304"/>
                </a:moveTo>
                <a:lnTo>
                  <a:pt x="5530596" y="146304"/>
                </a:lnTo>
                <a:lnTo>
                  <a:pt x="5530596" y="0"/>
                </a:lnTo>
                <a:lnTo>
                  <a:pt x="0" y="0"/>
                </a:lnTo>
                <a:lnTo>
                  <a:pt x="0" y="146304"/>
                </a:lnTo>
                <a:close/>
              </a:path>
            </a:pathLst>
          </a:custGeom>
          <a:solidFill>
            <a:srgbClr val="EBEBEB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37" name="Freeform 137"/>
          <p:cNvSpPr/>
          <p:nvPr/>
        </p:nvSpPr>
        <p:spPr>
          <a:xfrm>
            <a:off x="4320089" y="2927709"/>
            <a:ext cx="3635442" cy="191596"/>
          </a:xfrm>
          <a:custGeom>
            <a:avLst/>
            <a:gdLst/>
            <a:ahLst/>
            <a:cxnLst/>
            <a:rect l="0" t="0" r="0" b="0"/>
            <a:pathLst>
              <a:path w="5667755" h="298704">
                <a:moveTo>
                  <a:pt x="0" y="298704"/>
                </a:moveTo>
                <a:lnTo>
                  <a:pt x="5667755" y="298704"/>
                </a:lnTo>
                <a:lnTo>
                  <a:pt x="5667755" y="0"/>
                </a:lnTo>
                <a:lnTo>
                  <a:pt x="0" y="0"/>
                </a:lnTo>
                <a:lnTo>
                  <a:pt x="0" y="298704"/>
                </a:lnTo>
                <a:close/>
              </a:path>
            </a:pathLst>
          </a:custGeom>
          <a:solidFill>
            <a:srgbClr val="EBEBEB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38" name="Freeform 138"/>
          <p:cNvSpPr/>
          <p:nvPr/>
        </p:nvSpPr>
        <p:spPr>
          <a:xfrm>
            <a:off x="4364078" y="2927709"/>
            <a:ext cx="3547465" cy="191596"/>
          </a:xfrm>
          <a:custGeom>
            <a:avLst/>
            <a:gdLst/>
            <a:ahLst/>
            <a:cxnLst/>
            <a:rect l="0" t="0" r="0" b="0"/>
            <a:pathLst>
              <a:path w="5530596" h="298704">
                <a:moveTo>
                  <a:pt x="0" y="298704"/>
                </a:moveTo>
                <a:lnTo>
                  <a:pt x="5530596" y="298704"/>
                </a:lnTo>
                <a:lnTo>
                  <a:pt x="5530596" y="0"/>
                </a:lnTo>
                <a:lnTo>
                  <a:pt x="0" y="0"/>
                </a:lnTo>
                <a:lnTo>
                  <a:pt x="0" y="298704"/>
                </a:lnTo>
                <a:close/>
              </a:path>
            </a:pathLst>
          </a:custGeom>
          <a:solidFill>
            <a:srgbClr val="EBEBEB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39" name="Freeform 139"/>
          <p:cNvSpPr/>
          <p:nvPr/>
        </p:nvSpPr>
        <p:spPr>
          <a:xfrm>
            <a:off x="4320089" y="3842680"/>
            <a:ext cx="3635442" cy="191596"/>
          </a:xfrm>
          <a:custGeom>
            <a:avLst/>
            <a:gdLst/>
            <a:ahLst/>
            <a:cxnLst/>
            <a:rect l="0" t="0" r="0" b="0"/>
            <a:pathLst>
              <a:path w="5667755" h="298704">
                <a:moveTo>
                  <a:pt x="0" y="298704"/>
                </a:moveTo>
                <a:lnTo>
                  <a:pt x="5667755" y="298704"/>
                </a:lnTo>
                <a:lnTo>
                  <a:pt x="5667755" y="0"/>
                </a:lnTo>
                <a:lnTo>
                  <a:pt x="0" y="0"/>
                </a:lnTo>
                <a:lnTo>
                  <a:pt x="0" y="298704"/>
                </a:lnTo>
                <a:close/>
              </a:path>
            </a:pathLst>
          </a:custGeom>
          <a:solidFill>
            <a:srgbClr val="EBEBEB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40" name="Freeform 140"/>
          <p:cNvSpPr/>
          <p:nvPr/>
        </p:nvSpPr>
        <p:spPr>
          <a:xfrm>
            <a:off x="4364078" y="3842680"/>
            <a:ext cx="3547465" cy="191596"/>
          </a:xfrm>
          <a:custGeom>
            <a:avLst/>
            <a:gdLst/>
            <a:ahLst/>
            <a:cxnLst/>
            <a:rect l="0" t="0" r="0" b="0"/>
            <a:pathLst>
              <a:path w="5530596" h="298704">
                <a:moveTo>
                  <a:pt x="0" y="298704"/>
                </a:moveTo>
                <a:lnTo>
                  <a:pt x="5530596" y="298704"/>
                </a:lnTo>
                <a:lnTo>
                  <a:pt x="5530596" y="0"/>
                </a:lnTo>
                <a:lnTo>
                  <a:pt x="0" y="0"/>
                </a:lnTo>
                <a:lnTo>
                  <a:pt x="0" y="298704"/>
                </a:lnTo>
                <a:close/>
              </a:path>
            </a:pathLst>
          </a:custGeom>
          <a:solidFill>
            <a:srgbClr val="EBEBEB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41" name="Freeform 141"/>
          <p:cNvSpPr/>
          <p:nvPr/>
        </p:nvSpPr>
        <p:spPr>
          <a:xfrm>
            <a:off x="4320089" y="5650137"/>
            <a:ext cx="3635442" cy="569901"/>
          </a:xfrm>
          <a:custGeom>
            <a:avLst/>
            <a:gdLst/>
            <a:ahLst/>
            <a:cxnLst/>
            <a:rect l="0" t="0" r="0" b="0"/>
            <a:pathLst>
              <a:path w="5667755" h="888491">
                <a:moveTo>
                  <a:pt x="0" y="888491"/>
                </a:moveTo>
                <a:lnTo>
                  <a:pt x="5667755" y="888491"/>
                </a:lnTo>
                <a:lnTo>
                  <a:pt x="5667755" y="0"/>
                </a:lnTo>
                <a:lnTo>
                  <a:pt x="0" y="0"/>
                </a:lnTo>
                <a:lnTo>
                  <a:pt x="0" y="888491"/>
                </a:lnTo>
                <a:close/>
              </a:path>
            </a:pathLst>
          </a:custGeom>
          <a:solidFill>
            <a:srgbClr val="EBEBEB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42" name="Freeform 142"/>
          <p:cNvSpPr/>
          <p:nvPr/>
        </p:nvSpPr>
        <p:spPr>
          <a:xfrm>
            <a:off x="4364078" y="5650136"/>
            <a:ext cx="3547465" cy="191596"/>
          </a:xfrm>
          <a:custGeom>
            <a:avLst/>
            <a:gdLst/>
            <a:ahLst/>
            <a:cxnLst/>
            <a:rect l="0" t="0" r="0" b="0"/>
            <a:pathLst>
              <a:path w="5530596" h="298704">
                <a:moveTo>
                  <a:pt x="0" y="298704"/>
                </a:moveTo>
                <a:lnTo>
                  <a:pt x="5530596" y="298704"/>
                </a:lnTo>
                <a:lnTo>
                  <a:pt x="5530596" y="0"/>
                </a:lnTo>
                <a:lnTo>
                  <a:pt x="0" y="0"/>
                </a:lnTo>
                <a:lnTo>
                  <a:pt x="0" y="298704"/>
                </a:lnTo>
                <a:close/>
              </a:path>
            </a:pathLst>
          </a:custGeom>
          <a:solidFill>
            <a:srgbClr val="EBEBEB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43" name="Freeform 143"/>
          <p:cNvSpPr/>
          <p:nvPr/>
        </p:nvSpPr>
        <p:spPr>
          <a:xfrm>
            <a:off x="4364078" y="5841733"/>
            <a:ext cx="3547465" cy="93843"/>
          </a:xfrm>
          <a:custGeom>
            <a:avLst/>
            <a:gdLst/>
            <a:ahLst/>
            <a:cxnLst/>
            <a:rect l="0" t="0" r="0" b="0"/>
            <a:pathLst>
              <a:path w="5530596" h="146304">
                <a:moveTo>
                  <a:pt x="0" y="146304"/>
                </a:moveTo>
                <a:lnTo>
                  <a:pt x="5530596" y="146304"/>
                </a:lnTo>
                <a:lnTo>
                  <a:pt x="5530596" y="0"/>
                </a:lnTo>
                <a:lnTo>
                  <a:pt x="0" y="0"/>
                </a:lnTo>
                <a:lnTo>
                  <a:pt x="0" y="146304"/>
                </a:lnTo>
                <a:close/>
              </a:path>
            </a:pathLst>
          </a:custGeom>
          <a:solidFill>
            <a:srgbClr val="EBEBEB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44" name="Freeform 144"/>
          <p:cNvSpPr/>
          <p:nvPr/>
        </p:nvSpPr>
        <p:spPr>
          <a:xfrm>
            <a:off x="4364078" y="5935576"/>
            <a:ext cx="3547465" cy="141742"/>
          </a:xfrm>
          <a:custGeom>
            <a:avLst/>
            <a:gdLst/>
            <a:ahLst/>
            <a:cxnLst/>
            <a:rect l="0" t="0" r="0" b="0"/>
            <a:pathLst>
              <a:path w="5530596" h="220980">
                <a:moveTo>
                  <a:pt x="0" y="220980"/>
                </a:moveTo>
                <a:lnTo>
                  <a:pt x="5530596" y="220980"/>
                </a:lnTo>
                <a:lnTo>
                  <a:pt x="5530596" y="0"/>
                </a:lnTo>
                <a:lnTo>
                  <a:pt x="0" y="0"/>
                </a:lnTo>
                <a:lnTo>
                  <a:pt x="0" y="220980"/>
                </a:lnTo>
                <a:close/>
              </a:path>
            </a:pathLst>
          </a:custGeom>
          <a:solidFill>
            <a:srgbClr val="EBEBEB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45" name="Freeform 145"/>
          <p:cNvSpPr/>
          <p:nvPr/>
        </p:nvSpPr>
        <p:spPr>
          <a:xfrm>
            <a:off x="4364078" y="6077327"/>
            <a:ext cx="3547465" cy="142711"/>
          </a:xfrm>
          <a:custGeom>
            <a:avLst/>
            <a:gdLst/>
            <a:ahLst/>
            <a:cxnLst/>
            <a:rect l="0" t="0" r="0" b="0"/>
            <a:pathLst>
              <a:path w="5530596" h="222491">
                <a:moveTo>
                  <a:pt x="0" y="222491"/>
                </a:moveTo>
                <a:lnTo>
                  <a:pt x="5530596" y="222491"/>
                </a:lnTo>
                <a:lnTo>
                  <a:pt x="5530596" y="0"/>
                </a:lnTo>
                <a:lnTo>
                  <a:pt x="0" y="0"/>
                </a:lnTo>
                <a:lnTo>
                  <a:pt x="0" y="222491"/>
                </a:lnTo>
                <a:close/>
              </a:path>
            </a:pathLst>
          </a:custGeom>
          <a:solidFill>
            <a:srgbClr val="EBEBEB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pic>
        <p:nvPicPr>
          <p:cNvPr id="146" name="Picture 14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63834" y="4249855"/>
            <a:ext cx="2157087" cy="1213683"/>
          </a:xfrm>
          <a:prstGeom prst="rect">
            <a:avLst/>
          </a:prstGeom>
          <a:noFill/>
        </p:spPr>
      </p:pic>
      <p:sp>
        <p:nvSpPr>
          <p:cNvPr id="147" name="Freeform 147">
            <a:hlinkClick r:id="rId5"/>
          </p:cNvPr>
          <p:cNvSpPr/>
          <p:nvPr/>
        </p:nvSpPr>
        <p:spPr>
          <a:xfrm>
            <a:off x="4320089" y="1051824"/>
            <a:ext cx="3635442" cy="152495"/>
          </a:xfrm>
          <a:custGeom>
            <a:avLst/>
            <a:gdLst/>
            <a:ahLst/>
            <a:cxnLst/>
            <a:rect l="0" t="0" r="0" b="0"/>
            <a:pathLst>
              <a:path w="5667755" h="237744">
                <a:moveTo>
                  <a:pt x="0" y="237744"/>
                </a:moveTo>
                <a:lnTo>
                  <a:pt x="5667755" y="237744"/>
                </a:lnTo>
                <a:lnTo>
                  <a:pt x="5667755" y="0"/>
                </a:lnTo>
                <a:lnTo>
                  <a:pt x="0" y="0"/>
                </a:lnTo>
                <a:lnTo>
                  <a:pt x="0" y="237744"/>
                </a:lnTo>
                <a:close/>
              </a:path>
            </a:pathLst>
          </a:custGeom>
          <a:solidFill>
            <a:srgbClr val="EBEBEB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48" name="Freeform 148">
            <a:hlinkClick r:id="rId5"/>
          </p:cNvPr>
          <p:cNvSpPr/>
          <p:nvPr/>
        </p:nvSpPr>
        <p:spPr>
          <a:xfrm>
            <a:off x="4364078" y="1081151"/>
            <a:ext cx="3547465" cy="93843"/>
          </a:xfrm>
          <a:custGeom>
            <a:avLst/>
            <a:gdLst/>
            <a:ahLst/>
            <a:cxnLst/>
            <a:rect l="0" t="0" r="0" b="0"/>
            <a:pathLst>
              <a:path w="5530596" h="146304">
                <a:moveTo>
                  <a:pt x="0" y="146304"/>
                </a:moveTo>
                <a:lnTo>
                  <a:pt x="5530596" y="146304"/>
                </a:lnTo>
                <a:lnTo>
                  <a:pt x="5530596" y="0"/>
                </a:lnTo>
                <a:lnTo>
                  <a:pt x="0" y="0"/>
                </a:lnTo>
                <a:lnTo>
                  <a:pt x="0" y="146304"/>
                </a:lnTo>
                <a:close/>
              </a:path>
            </a:pathLst>
          </a:custGeom>
          <a:solidFill>
            <a:srgbClr val="EBEBEB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49" name="Rectangle 149"/>
          <p:cNvSpPr/>
          <p:nvPr/>
        </p:nvSpPr>
        <p:spPr>
          <a:xfrm>
            <a:off x="4364078" y="212086"/>
            <a:ext cx="2749471" cy="17774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900" dirty="0">
                <a:solidFill>
                  <a:srgbClr val="000000"/>
                </a:solidFill>
                <a:latin typeface="Calibri"/>
              </a:rPr>
              <a:t>Th</a:t>
            </a:r>
            <a:r>
              <a:rPr lang="nl-NL" sz="900" spc="-10" dirty="0">
                <a:solidFill>
                  <a:srgbClr val="000000"/>
                </a:solidFill>
                <a:latin typeface="Calibri"/>
              </a:rPr>
              <a:t>e</a:t>
            </a:r>
            <a:r>
              <a:rPr lang="nl-NL" sz="900" dirty="0">
                <a:solidFill>
                  <a:srgbClr val="000000"/>
                </a:solidFill>
                <a:latin typeface="Calibri"/>
              </a:rPr>
              <a:t>ma:</a:t>
            </a:r>
            <a:r>
              <a:rPr lang="nl-NL" sz="1155" dirty="0">
                <a:solidFill>
                  <a:srgbClr val="000000"/>
                </a:solidFill>
                <a:latin typeface="Calibri"/>
              </a:rPr>
              <a:t> </a:t>
            </a:r>
            <a:r>
              <a:rPr lang="nl-NL" sz="831" b="1" dirty="0">
                <a:solidFill>
                  <a:srgbClr val="000000"/>
                </a:solidFill>
                <a:latin typeface="Calibri-Bold"/>
              </a:rPr>
              <a:t>Flach- und Rippenriemen prüfen und ersetzen</a:t>
            </a:r>
            <a:r>
              <a:rPr lang="nl-NL" sz="1155" dirty="0">
                <a:solidFill>
                  <a:srgbClr val="000000"/>
                </a:solidFill>
                <a:latin typeface="Calibri"/>
              </a:rPr>
              <a:t> </a:t>
            </a:r>
          </a:p>
        </p:txBody>
      </p:sp>
      <p:sp>
        <p:nvSpPr>
          <p:cNvPr id="152" name="Rectangle 152"/>
          <p:cNvSpPr/>
          <p:nvPr/>
        </p:nvSpPr>
        <p:spPr>
          <a:xfrm>
            <a:off x="4364078" y="423850"/>
            <a:ext cx="3693319" cy="2759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3562964" algn="l"/>
                <a:tab pos="3562964" algn="l"/>
              </a:tabLst>
            </a:pPr>
            <a:r>
              <a:rPr lang="nl-NL" sz="1072" baseline="60869" dirty="0">
                <a:solidFill>
                  <a:srgbClr val="000000"/>
                </a:solidFill>
                <a:latin typeface="Calibri"/>
              </a:rPr>
              <a:t>Name &amp; </a:t>
            </a:r>
            <a:r>
              <a:rPr lang="nl-NL" sz="1072" spc="-10" baseline="60869" dirty="0">
                <a:solidFill>
                  <a:srgbClr val="000000"/>
                </a:solidFill>
                <a:latin typeface="Calibri"/>
              </a:rPr>
              <a:t>V</a:t>
            </a:r>
            <a:r>
              <a:rPr lang="nl-NL" sz="1072" baseline="60869" dirty="0">
                <a:solidFill>
                  <a:srgbClr val="000000"/>
                </a:solidFill>
                <a:latin typeface="Calibri"/>
              </a:rPr>
              <a:t>orname  	</a:t>
            </a:r>
            <a:r>
              <a:rPr lang="nl-NL" sz="1793" dirty="0">
                <a:solidFill>
                  <a:srgbClr val="000000"/>
                </a:solidFill>
                <a:latin typeface="Calibri"/>
              </a:rPr>
              <a:t> 	</a:t>
            </a:r>
          </a:p>
        </p:txBody>
      </p:sp>
      <p:sp>
        <p:nvSpPr>
          <p:cNvPr id="153" name="Rectangle 153"/>
          <p:cNvSpPr/>
          <p:nvPr/>
        </p:nvSpPr>
        <p:spPr>
          <a:xfrm>
            <a:off x="4364078" y="656890"/>
            <a:ext cx="519951" cy="10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707" dirty="0">
                <a:solidFill>
                  <a:srgbClr val="000000"/>
                </a:solidFill>
                <a:latin typeface="Calibri"/>
              </a:rPr>
              <a:t>AGVS / </a:t>
            </a:r>
            <a:r>
              <a:rPr lang="nl-NL" sz="707" spc="-8" dirty="0">
                <a:solidFill>
                  <a:srgbClr val="000000"/>
                </a:solidFill>
                <a:latin typeface="Calibri"/>
              </a:rPr>
              <a:t>U</a:t>
            </a:r>
            <a:r>
              <a:rPr lang="nl-NL" sz="707" dirty="0">
                <a:solidFill>
                  <a:srgbClr val="000000"/>
                </a:solidFill>
                <a:latin typeface="Calibri"/>
              </a:rPr>
              <a:t>PSA  </a:t>
            </a:r>
          </a:p>
        </p:txBody>
      </p:sp>
      <p:sp>
        <p:nvSpPr>
          <p:cNvPr id="154" name="Rectangle 154"/>
          <p:cNvSpPr/>
          <p:nvPr/>
        </p:nvSpPr>
        <p:spPr>
          <a:xfrm>
            <a:off x="5253631" y="547407"/>
            <a:ext cx="437620" cy="21935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707" dirty="0">
                <a:solidFill>
                  <a:srgbClr val="000000"/>
                </a:solidFill>
                <a:latin typeface="Calibri"/>
              </a:rPr>
              <a:t>Dat</a:t>
            </a:r>
            <a:r>
              <a:rPr lang="nl-NL" sz="707" spc="-10" dirty="0">
                <a:solidFill>
                  <a:srgbClr val="000000"/>
                </a:solidFill>
                <a:latin typeface="Calibri"/>
              </a:rPr>
              <a:t>u</a:t>
            </a:r>
            <a:r>
              <a:rPr lang="nl-NL" sz="707" dirty="0">
                <a:solidFill>
                  <a:srgbClr val="000000"/>
                </a:solidFill>
                <a:latin typeface="Calibri"/>
              </a:rPr>
              <a:t>m:  </a:t>
            </a:r>
          </a:p>
          <a:p>
            <a:pPr>
              <a:lnSpc>
                <a:spcPts val="862"/>
              </a:lnSpc>
            </a:pPr>
            <a:r>
              <a:rPr lang="nl-NL" sz="707" dirty="0">
                <a:solidFill>
                  <a:srgbClr val="000000"/>
                </a:solidFill>
                <a:latin typeface="Calibri"/>
              </a:rPr>
              <a:t>16.06.2026 </a:t>
            </a:r>
          </a:p>
        </p:txBody>
      </p:sp>
      <p:sp>
        <p:nvSpPr>
          <p:cNvPr id="155" name="Rectangle 155"/>
          <p:cNvSpPr/>
          <p:nvPr/>
        </p:nvSpPr>
        <p:spPr>
          <a:xfrm>
            <a:off x="6145142" y="547407"/>
            <a:ext cx="660437" cy="10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707" dirty="0">
                <a:solidFill>
                  <a:srgbClr val="000000"/>
                </a:solidFill>
                <a:latin typeface="Calibri"/>
              </a:rPr>
              <a:t>Ausbildungsjahr:  </a:t>
            </a:r>
          </a:p>
        </p:txBody>
      </p:sp>
      <p:sp>
        <p:nvSpPr>
          <p:cNvPr id="156" name="Rectangle 156"/>
          <p:cNvSpPr/>
          <p:nvPr/>
        </p:nvSpPr>
        <p:spPr>
          <a:xfrm>
            <a:off x="6145141" y="656890"/>
            <a:ext cx="109004" cy="10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707" dirty="0">
                <a:solidFill>
                  <a:srgbClr val="000000"/>
                </a:solidFill>
                <a:latin typeface="Calibri"/>
              </a:rPr>
              <a:t>  1 </a:t>
            </a:r>
          </a:p>
        </p:txBody>
      </p:sp>
      <p:sp>
        <p:nvSpPr>
          <p:cNvPr id="157" name="Rectangle 157"/>
          <p:cNvSpPr/>
          <p:nvPr/>
        </p:nvSpPr>
        <p:spPr>
          <a:xfrm>
            <a:off x="4364078" y="826385"/>
            <a:ext cx="32060" cy="1384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900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159" name="Rectangle 159"/>
          <p:cNvSpPr/>
          <p:nvPr/>
        </p:nvSpPr>
        <p:spPr>
          <a:xfrm>
            <a:off x="4364077" y="6405162"/>
            <a:ext cx="3659976" cy="1384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1772150" algn="l"/>
                <a:tab pos="3197323" algn="l"/>
              </a:tabLst>
            </a:pPr>
            <a:r>
              <a:rPr lang="nl-NL" sz="515" dirty="0">
                <a:solidFill>
                  <a:srgbClr val="000000"/>
                </a:solidFill>
                <a:latin typeface="ArialMT"/>
              </a:rPr>
              <a:t>Name des E</a:t>
            </a:r>
            <a:r>
              <a:rPr lang="nl-NL" sz="515" spc="-10" dirty="0">
                <a:solidFill>
                  <a:srgbClr val="000000"/>
                </a:solidFill>
                <a:latin typeface="ArialMT"/>
              </a:rPr>
              <a:t>r</a:t>
            </a:r>
            <a:r>
              <a:rPr lang="nl-NL" sz="515" dirty="0">
                <a:solidFill>
                  <a:srgbClr val="000000"/>
                </a:solidFill>
                <a:latin typeface="ArialMT"/>
              </a:rPr>
              <a:t>stelle</a:t>
            </a:r>
            <a:r>
              <a:rPr lang="nl-NL" sz="515" spc="-10" dirty="0">
                <a:solidFill>
                  <a:srgbClr val="000000"/>
                </a:solidFill>
                <a:latin typeface="ArialMT"/>
              </a:rPr>
              <a:t>r</a:t>
            </a:r>
            <a:r>
              <a:rPr lang="nl-NL" sz="515" dirty="0">
                <a:solidFill>
                  <a:srgbClr val="000000"/>
                </a:solidFill>
                <a:latin typeface="ArialMT"/>
              </a:rPr>
              <a:t>s 	1 	Erst</a:t>
            </a:r>
            <a:r>
              <a:rPr lang="nl-NL" sz="515" spc="-10" dirty="0">
                <a:solidFill>
                  <a:srgbClr val="000000"/>
                </a:solidFill>
                <a:latin typeface="ArialMT"/>
              </a:rPr>
              <a:t>e</a:t>
            </a:r>
            <a:r>
              <a:rPr lang="nl-NL" sz="515" dirty="0">
                <a:solidFill>
                  <a:srgbClr val="000000"/>
                </a:solidFill>
                <a:latin typeface="ArialMT"/>
              </a:rPr>
              <a:t>lldatum: </a:t>
            </a:r>
            <a:r>
              <a:rPr lang="nl-NL" sz="900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160" name="Rectangle 160"/>
          <p:cNvSpPr/>
          <p:nvPr/>
        </p:nvSpPr>
        <p:spPr>
          <a:xfrm>
            <a:off x="4364078" y="1171651"/>
            <a:ext cx="2244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b="1" dirty="0">
                <a:solidFill>
                  <a:srgbClr val="000000"/>
                </a:solidFill>
                <a:latin typeface="Arial-BoldMT"/>
              </a:rPr>
              <a:t> </a:t>
            </a:r>
          </a:p>
        </p:txBody>
      </p:sp>
      <p:sp>
        <p:nvSpPr>
          <p:cNvPr id="162" name="Rectangle 162"/>
          <p:cNvSpPr/>
          <p:nvPr/>
        </p:nvSpPr>
        <p:spPr>
          <a:xfrm>
            <a:off x="4364078" y="1279155"/>
            <a:ext cx="352661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b="1" dirty="0">
                <a:solidFill>
                  <a:srgbClr val="000000"/>
                </a:solidFill>
                <a:latin typeface="Arial-BoldMT"/>
              </a:rPr>
              <a:t>Betrieb:  </a:t>
            </a:r>
          </a:p>
        </p:txBody>
      </p:sp>
      <p:sp>
        <p:nvSpPr>
          <p:cNvPr id="163" name="Rectangle 163"/>
          <p:cNvSpPr/>
          <p:nvPr/>
        </p:nvSpPr>
        <p:spPr>
          <a:xfrm>
            <a:off x="4364078" y="1389045"/>
            <a:ext cx="3444854" cy="1939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1.3.07 prüfen, demontieren und montieren Flach-, Rippenriemen und Spannvorrichtungen unter </a:t>
            </a:r>
          </a:p>
          <a:p>
            <a:pPr>
              <a:lnSpc>
                <a:spcPts val="846"/>
              </a:lnSpc>
            </a:pPr>
            <a:r>
              <a:rPr lang="nl-NL" sz="639" dirty="0">
                <a:solidFill>
                  <a:srgbClr val="000000"/>
                </a:solidFill>
                <a:latin typeface="ArialMT"/>
              </a:rPr>
              <a:t>Anwendung der herstellerspezifischen Spezialwerkzeuge  </a:t>
            </a:r>
          </a:p>
        </p:txBody>
      </p:sp>
      <p:sp>
        <p:nvSpPr>
          <p:cNvPr id="164" name="Rectangle 164"/>
          <p:cNvSpPr/>
          <p:nvPr/>
        </p:nvSpPr>
        <p:spPr>
          <a:xfrm>
            <a:off x="4364078" y="1601667"/>
            <a:ext cx="609141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b="1" dirty="0">
                <a:solidFill>
                  <a:srgbClr val="000000"/>
                </a:solidFill>
                <a:latin typeface="Arial-BoldMT"/>
              </a:rPr>
              <a:t>Berufsschule:   </a:t>
            </a:r>
          </a:p>
        </p:txBody>
      </p:sp>
      <p:sp>
        <p:nvSpPr>
          <p:cNvPr id="165" name="Rectangle 165"/>
          <p:cNvSpPr/>
          <p:nvPr/>
        </p:nvSpPr>
        <p:spPr>
          <a:xfrm>
            <a:off x="4364078" y="1712531"/>
            <a:ext cx="2172069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1.3.10 unterscheiden Riemenarten und Spannvorrichtungen </a:t>
            </a:r>
          </a:p>
        </p:txBody>
      </p:sp>
      <p:sp>
        <p:nvSpPr>
          <p:cNvPr id="166" name="Rectangle 166"/>
          <p:cNvSpPr/>
          <p:nvPr/>
        </p:nvSpPr>
        <p:spPr>
          <a:xfrm>
            <a:off x="4364078" y="1817649"/>
            <a:ext cx="399148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b="1" dirty="0">
                <a:solidFill>
                  <a:srgbClr val="000000"/>
                </a:solidFill>
                <a:latin typeface="Arial-BoldMT"/>
              </a:rPr>
              <a:t>ÜK Kurs:  </a:t>
            </a:r>
          </a:p>
        </p:txBody>
      </p:sp>
      <p:sp>
        <p:nvSpPr>
          <p:cNvPr id="167" name="Rectangle 167"/>
          <p:cNvSpPr/>
          <p:nvPr/>
        </p:nvSpPr>
        <p:spPr>
          <a:xfrm>
            <a:off x="4364078" y="1927538"/>
            <a:ext cx="2752357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1.3.07 Gemäss Wartungsplan müssen Sie die Antriebsriemen austauschen  </a:t>
            </a:r>
          </a:p>
        </p:txBody>
      </p:sp>
      <p:sp>
        <p:nvSpPr>
          <p:cNvPr id="168" name="Rectangle 168"/>
          <p:cNvSpPr/>
          <p:nvPr/>
        </p:nvSpPr>
        <p:spPr>
          <a:xfrm>
            <a:off x="4364078" y="2041116"/>
            <a:ext cx="17634" cy="792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515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169" name="Rectangle 169"/>
          <p:cNvSpPr/>
          <p:nvPr/>
        </p:nvSpPr>
        <p:spPr>
          <a:xfrm>
            <a:off x="4364078" y="2148205"/>
            <a:ext cx="1913985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b="1" dirty="0">
                <a:solidFill>
                  <a:srgbClr val="000000"/>
                </a:solidFill>
                <a:latin typeface="Arial-BoldMT"/>
              </a:rPr>
              <a:t>Was muss ich wissen</a:t>
            </a:r>
            <a:r>
              <a:rPr lang="nl-NL" sz="639" dirty="0">
                <a:solidFill>
                  <a:srgbClr val="000000"/>
                </a:solidFill>
                <a:latin typeface="ArialMT"/>
              </a:rPr>
              <a:t> (Funktion, Aufgabe, Aufbau)  </a:t>
            </a:r>
          </a:p>
        </p:txBody>
      </p:sp>
      <p:sp>
        <p:nvSpPr>
          <p:cNvPr id="170" name="Rectangle 170"/>
          <p:cNvSpPr/>
          <p:nvPr/>
        </p:nvSpPr>
        <p:spPr>
          <a:xfrm>
            <a:off x="4364078" y="2273761"/>
            <a:ext cx="2244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171" name="Rectangle 171"/>
          <p:cNvSpPr/>
          <p:nvPr/>
        </p:nvSpPr>
        <p:spPr>
          <a:xfrm>
            <a:off x="4363996" y="2448770"/>
            <a:ext cx="3403176" cy="27789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81"/>
            <a:r>
              <a:rPr lang="nl-NL" sz="639" dirty="0">
                <a:solidFill>
                  <a:srgbClr val="000000"/>
                </a:solidFill>
                <a:latin typeface="ArialMT"/>
              </a:rPr>
              <a:t>unterscheiden Mehrrippenriemen (inklusive selbstspannend), unterscheiden Zahnriemen nach </a:t>
            </a:r>
          </a:p>
          <a:p>
            <a:pPr>
              <a:lnSpc>
                <a:spcPts val="739"/>
              </a:lnSpc>
            </a:pPr>
            <a:r>
              <a:rPr lang="nl-NL" sz="639" dirty="0">
                <a:solidFill>
                  <a:srgbClr val="000000"/>
                </a:solidFill>
                <a:latin typeface="ArialMT"/>
              </a:rPr>
              <a:t>Zahnprofilen, unterscheiden Umlenk- und Spannrollen, unterscheiden mechanische und </a:t>
            </a:r>
          </a:p>
          <a:p>
            <a:pPr>
              <a:lnSpc>
                <a:spcPts val="739"/>
              </a:lnSpc>
            </a:pPr>
            <a:r>
              <a:rPr lang="nl-NL" sz="639" dirty="0">
                <a:solidFill>
                  <a:srgbClr val="000000"/>
                </a:solidFill>
                <a:latin typeface="ArialMT"/>
              </a:rPr>
              <a:t>hydraulische Spannvorrichtungen, unterscheiden kraft- und formschlüssige Riemen,  </a:t>
            </a:r>
          </a:p>
        </p:txBody>
      </p:sp>
      <p:sp>
        <p:nvSpPr>
          <p:cNvPr id="172" name="Rectangle 172"/>
          <p:cNvSpPr/>
          <p:nvPr/>
        </p:nvSpPr>
        <p:spPr>
          <a:xfrm>
            <a:off x="4364078" y="2817277"/>
            <a:ext cx="17634" cy="792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515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173" name="Rectangle 173"/>
          <p:cNvSpPr/>
          <p:nvPr/>
        </p:nvSpPr>
        <p:spPr>
          <a:xfrm>
            <a:off x="4364078" y="2943917"/>
            <a:ext cx="2064668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b="1" dirty="0">
                <a:solidFill>
                  <a:srgbClr val="000000"/>
                </a:solidFill>
                <a:latin typeface="Arial-BoldMT"/>
              </a:rPr>
              <a:t>Gesetze, Sicherheit &amp; Umwelt: </a:t>
            </a:r>
            <a:r>
              <a:rPr lang="nl-NL" sz="639" dirty="0">
                <a:solidFill>
                  <a:srgbClr val="000000"/>
                </a:solidFill>
                <a:latin typeface="ArialMT"/>
              </a:rPr>
              <a:t>was muss ich beachten </a:t>
            </a:r>
          </a:p>
        </p:txBody>
      </p:sp>
      <p:sp>
        <p:nvSpPr>
          <p:cNvPr id="174" name="Rectangle 174"/>
          <p:cNvSpPr/>
          <p:nvPr/>
        </p:nvSpPr>
        <p:spPr>
          <a:xfrm>
            <a:off x="4364078" y="3089022"/>
            <a:ext cx="2244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175" name="Rectangle 175"/>
          <p:cNvSpPr/>
          <p:nvPr/>
        </p:nvSpPr>
        <p:spPr>
          <a:xfrm>
            <a:off x="4510689" y="3284558"/>
            <a:ext cx="2316660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141737" algn="l"/>
              </a:tabLst>
            </a:pPr>
            <a:r>
              <a:rPr lang="nl-NL" sz="639" dirty="0">
                <a:solidFill>
                  <a:srgbClr val="000000"/>
                </a:solidFill>
                <a:latin typeface="Symbol"/>
              </a:rPr>
              <a:t>•</a:t>
            </a:r>
            <a:r>
              <a:rPr lang="nl-NL" sz="639" dirty="0">
                <a:solidFill>
                  <a:srgbClr val="000000"/>
                </a:solidFill>
                <a:latin typeface="ArialMT"/>
              </a:rPr>
              <a:t> 	Nur bei abgestelltem Motor arbeiten, Motorstart verhindern,  </a:t>
            </a:r>
          </a:p>
        </p:txBody>
      </p:sp>
      <p:sp>
        <p:nvSpPr>
          <p:cNvPr id="176" name="Rectangle 176"/>
          <p:cNvSpPr/>
          <p:nvPr/>
        </p:nvSpPr>
        <p:spPr>
          <a:xfrm>
            <a:off x="4510689" y="3397985"/>
            <a:ext cx="2509020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141737" algn="l"/>
              </a:tabLst>
            </a:pPr>
            <a:r>
              <a:rPr lang="nl-NL" sz="639" dirty="0">
                <a:solidFill>
                  <a:srgbClr val="000000"/>
                </a:solidFill>
                <a:latin typeface="Symbol"/>
              </a:rPr>
              <a:t>•</a:t>
            </a:r>
            <a:r>
              <a:rPr lang="nl-NL" sz="639" dirty="0">
                <a:solidFill>
                  <a:srgbClr val="000000"/>
                </a:solidFill>
                <a:latin typeface="ArialMT"/>
              </a:rPr>
              <a:t> 	Vorsicht bei Hybrid (Fz an Motor aus, kann jederzeit anspringen)  </a:t>
            </a:r>
          </a:p>
        </p:txBody>
      </p:sp>
      <p:sp>
        <p:nvSpPr>
          <p:cNvPr id="177" name="Rectangle 177"/>
          <p:cNvSpPr/>
          <p:nvPr/>
        </p:nvSpPr>
        <p:spPr>
          <a:xfrm>
            <a:off x="4510689" y="3510438"/>
            <a:ext cx="2140330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141737" algn="l"/>
              </a:tabLst>
            </a:pPr>
            <a:r>
              <a:rPr lang="nl-NL" sz="639" dirty="0">
                <a:solidFill>
                  <a:srgbClr val="000000"/>
                </a:solidFill>
                <a:latin typeface="Symbol"/>
              </a:rPr>
              <a:t>•</a:t>
            </a:r>
            <a:r>
              <a:rPr lang="nl-NL" sz="639" dirty="0">
                <a:solidFill>
                  <a:srgbClr val="000000"/>
                </a:solidFill>
                <a:latin typeface="ArialMT"/>
              </a:rPr>
              <a:t> 	Spanner ist Federbelastet, Achtung Verletzungsgefahr  </a:t>
            </a:r>
          </a:p>
        </p:txBody>
      </p:sp>
      <p:sp>
        <p:nvSpPr>
          <p:cNvPr id="178" name="Rectangle 178"/>
          <p:cNvSpPr/>
          <p:nvPr/>
        </p:nvSpPr>
        <p:spPr>
          <a:xfrm>
            <a:off x="4510608" y="3623865"/>
            <a:ext cx="901209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141737" algn="l"/>
              </a:tabLst>
            </a:pPr>
            <a:r>
              <a:rPr lang="nl-NL" sz="639" dirty="0">
                <a:solidFill>
                  <a:srgbClr val="000000"/>
                </a:solidFill>
                <a:latin typeface="Symbol"/>
              </a:rPr>
              <a:t>•</a:t>
            </a:r>
            <a:r>
              <a:rPr lang="nl-NL" sz="639" dirty="0">
                <a:solidFill>
                  <a:srgbClr val="000000"/>
                </a:solidFill>
                <a:latin typeface="ArialMT"/>
              </a:rPr>
              <a:t> 	Handschuhe Tragen </a:t>
            </a:r>
          </a:p>
        </p:txBody>
      </p:sp>
      <p:sp>
        <p:nvSpPr>
          <p:cNvPr id="179" name="Rectangle 179"/>
          <p:cNvSpPr/>
          <p:nvPr/>
        </p:nvSpPr>
        <p:spPr>
          <a:xfrm>
            <a:off x="4364078" y="3858888"/>
            <a:ext cx="2864567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b="1" dirty="0">
                <a:solidFill>
                  <a:srgbClr val="000000"/>
                </a:solidFill>
                <a:latin typeface="Arial-BoldMT"/>
              </a:rPr>
              <a:t>Informationen zum Fahrzeug: </a:t>
            </a:r>
            <a:r>
              <a:rPr lang="nl-NL" sz="639" dirty="0">
                <a:solidFill>
                  <a:srgbClr val="000000"/>
                </a:solidFill>
                <a:latin typeface="ArialMT"/>
              </a:rPr>
              <a:t>Marke, Typ, Fahrzeug, verwendete Unterlagen </a:t>
            </a:r>
          </a:p>
        </p:txBody>
      </p:sp>
      <p:sp>
        <p:nvSpPr>
          <p:cNvPr id="180" name="Rectangle 180"/>
          <p:cNvSpPr/>
          <p:nvPr/>
        </p:nvSpPr>
        <p:spPr>
          <a:xfrm>
            <a:off x="4364078" y="4003992"/>
            <a:ext cx="2244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181" name="Rectangle 181"/>
          <p:cNvSpPr/>
          <p:nvPr/>
        </p:nvSpPr>
        <p:spPr>
          <a:xfrm>
            <a:off x="4364078" y="4067858"/>
            <a:ext cx="1586973" cy="1384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VW Golf 7 1.2 TSI (EA211, ca. 2012–2017)</a:t>
            </a:r>
            <a:r>
              <a:rPr lang="nl-NL" sz="900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182" name="Rectangle 182"/>
          <p:cNvSpPr/>
          <p:nvPr/>
        </p:nvSpPr>
        <p:spPr>
          <a:xfrm>
            <a:off x="6526378" y="5357875"/>
            <a:ext cx="2244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183" name="Rectangle 183"/>
          <p:cNvSpPr/>
          <p:nvPr/>
        </p:nvSpPr>
        <p:spPr>
          <a:xfrm>
            <a:off x="4364078" y="5453681"/>
            <a:ext cx="17634" cy="792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515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184" name="Rectangle 184"/>
          <p:cNvSpPr/>
          <p:nvPr/>
        </p:nvSpPr>
        <p:spPr>
          <a:xfrm>
            <a:off x="4364078" y="5539675"/>
            <a:ext cx="17634" cy="792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515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185" name="Rectangle 185"/>
          <p:cNvSpPr/>
          <p:nvPr/>
        </p:nvSpPr>
        <p:spPr>
          <a:xfrm>
            <a:off x="4364078" y="5666345"/>
            <a:ext cx="740587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b="1" dirty="0">
                <a:solidFill>
                  <a:srgbClr val="000000"/>
                </a:solidFill>
                <a:latin typeface="Arial-BoldMT"/>
              </a:rPr>
              <a:t>Praktische Arbeit:</a:t>
            </a:r>
            <a:r>
              <a:rPr lang="nl-NL" sz="639" dirty="0">
                <a:solidFill>
                  <a:srgbClr val="000000"/>
                </a:solidFill>
                <a:latin typeface="ArialMT"/>
              </a:rPr>
              <a:t>  </a:t>
            </a:r>
          </a:p>
        </p:txBody>
      </p:sp>
      <p:sp>
        <p:nvSpPr>
          <p:cNvPr id="186" name="Rectangle 186"/>
          <p:cNvSpPr/>
          <p:nvPr/>
        </p:nvSpPr>
        <p:spPr>
          <a:xfrm>
            <a:off x="4364078" y="5811450"/>
            <a:ext cx="3500958" cy="1881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Dokumentiere deine Arbeitsausführung. Liste die Arbeitsschritte in der richtigen Reihenfolge auf.  </a:t>
            </a:r>
          </a:p>
          <a:p>
            <a:pPr>
              <a:lnSpc>
                <a:spcPts val="739"/>
              </a:lnSpc>
            </a:pPr>
            <a:r>
              <a:rPr lang="nl-NL" sz="639" dirty="0">
                <a:solidFill>
                  <a:srgbClr val="000000"/>
                </a:solidFill>
                <a:latin typeface="ArialMT"/>
              </a:rPr>
              <a:t>Du kannst Bilder, Zeichnungen und Werkstattunterlagen verwenden.  </a:t>
            </a:r>
          </a:p>
        </p:txBody>
      </p:sp>
      <p:sp>
        <p:nvSpPr>
          <p:cNvPr id="187" name="Rectangle 187"/>
          <p:cNvSpPr/>
          <p:nvPr/>
        </p:nvSpPr>
        <p:spPr>
          <a:xfrm>
            <a:off x="4364078" y="6044650"/>
            <a:ext cx="229069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b="1" dirty="0">
                <a:solidFill>
                  <a:srgbClr val="000000"/>
                </a:solidFill>
                <a:latin typeface="Arial-BoldMT"/>
              </a:rPr>
              <a:t>Beschreibung:</a:t>
            </a:r>
            <a:r>
              <a:rPr lang="nl-NL" sz="639" dirty="0">
                <a:solidFill>
                  <a:srgbClr val="000000"/>
                </a:solidFill>
                <a:latin typeface="ArialMT"/>
              </a:rPr>
              <a:t> Flach- und Rippenriemen prüfen und ersetzen  </a:t>
            </a:r>
          </a:p>
        </p:txBody>
      </p:sp>
      <p:sp>
        <p:nvSpPr>
          <p:cNvPr id="188" name="Rectangle 188"/>
          <p:cNvSpPr/>
          <p:nvPr/>
        </p:nvSpPr>
        <p:spPr>
          <a:xfrm>
            <a:off x="4364078" y="6195628"/>
            <a:ext cx="17634" cy="792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515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189" name="Rectangle 189"/>
          <p:cNvSpPr/>
          <p:nvPr/>
        </p:nvSpPr>
        <p:spPr>
          <a:xfrm>
            <a:off x="4364078" y="1048482"/>
            <a:ext cx="2931893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Notiere die </a:t>
            </a:r>
            <a:r>
              <a:rPr lang="nl-NL" sz="639" b="1" dirty="0">
                <a:solidFill>
                  <a:srgbClr val="000000"/>
                </a:solidFill>
                <a:latin typeface="Arial-BoldMT"/>
              </a:rPr>
              <a:t>LZ-Nummer</a:t>
            </a:r>
            <a:r>
              <a:rPr lang="nl-NL" sz="639" dirty="0">
                <a:solidFill>
                  <a:srgbClr val="000000"/>
                </a:solidFill>
                <a:latin typeface="ArialMT"/>
              </a:rPr>
              <a:t> und die </a:t>
            </a:r>
            <a:r>
              <a:rPr lang="nl-NL" sz="639" b="1" dirty="0">
                <a:solidFill>
                  <a:srgbClr val="000000"/>
                </a:solidFill>
                <a:latin typeface="Arial-BoldMT"/>
              </a:rPr>
              <a:t>Situationsbeschreibung</a:t>
            </a:r>
            <a:r>
              <a:rPr lang="nl-NL" sz="639" dirty="0">
                <a:solidFill>
                  <a:srgbClr val="000000"/>
                </a:solidFill>
                <a:latin typeface="ArialMT"/>
                <a:hlinkClick r:id="rId5"/>
              </a:rPr>
              <a:t> </a:t>
            </a:r>
            <a:r>
              <a:rPr lang="nl-NL" sz="639" u="sng" dirty="0">
                <a:solidFill>
                  <a:srgbClr val="0000FF"/>
                </a:solidFill>
                <a:latin typeface="ArialMT"/>
                <a:hlinkClick r:id="rId5"/>
              </a:rPr>
              <a:t>(Bildungsprogramm)?</a:t>
            </a:r>
            <a:r>
              <a:rPr lang="nl-NL" sz="639" dirty="0">
                <a:solidFill>
                  <a:srgbClr val="000000"/>
                </a:solidFill>
                <a:latin typeface="ArialMT"/>
                <a:hlinkClick r:id="rId5"/>
              </a:rPr>
              <a:t> </a:t>
            </a:r>
          </a:p>
        </p:txBody>
      </p:sp>
      <p:pic>
        <p:nvPicPr>
          <p:cNvPr id="190" name="Picture 190">
            <a:hlinkClick r:id="rId5"/>
          </p:cNvPr>
          <p:cNvPicPr>
            <a:picLocks noChangeArrowheads="1"/>
          </p:cNvPicPr>
          <p:nvPr/>
        </p:nvPicPr>
        <p:blipFill>
          <a:blip r:embed="rId6">
            <a:alphaModFix amt="225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-4199985">
            <a:off x="3133952" y="2518994"/>
            <a:ext cx="5872934" cy="1323104"/>
          </a:xfrm>
          <a:prstGeom prst="rect">
            <a:avLst/>
          </a:prstGeom>
          <a:noFill/>
          <a:effectDag name="">
            <a:xfrm kx="2"/>
          </a:effectDag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Freeform 191"/>
          <p:cNvSpPr/>
          <p:nvPr/>
        </p:nvSpPr>
        <p:spPr>
          <a:xfrm>
            <a:off x="4318134" y="288372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92" name="Freeform 192"/>
          <p:cNvSpPr/>
          <p:nvPr/>
        </p:nvSpPr>
        <p:spPr>
          <a:xfrm>
            <a:off x="4318134" y="288372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93" name="Freeform 193"/>
          <p:cNvSpPr/>
          <p:nvPr/>
        </p:nvSpPr>
        <p:spPr>
          <a:xfrm>
            <a:off x="4322043" y="288372"/>
            <a:ext cx="2679417" cy="3910"/>
          </a:xfrm>
          <a:custGeom>
            <a:avLst/>
            <a:gdLst/>
            <a:ahLst/>
            <a:cxnLst/>
            <a:rect l="0" t="0" r="0" b="0"/>
            <a:pathLst>
              <a:path w="4177285" h="6096">
                <a:moveTo>
                  <a:pt x="0" y="6096"/>
                </a:moveTo>
                <a:lnTo>
                  <a:pt x="4177285" y="6096"/>
                </a:lnTo>
                <a:lnTo>
                  <a:pt x="4177285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94" name="Freeform 194"/>
          <p:cNvSpPr/>
          <p:nvPr/>
        </p:nvSpPr>
        <p:spPr>
          <a:xfrm>
            <a:off x="7001459" y="288372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95" name="Freeform 195"/>
          <p:cNvSpPr/>
          <p:nvPr/>
        </p:nvSpPr>
        <p:spPr>
          <a:xfrm>
            <a:off x="7005370" y="288372"/>
            <a:ext cx="963847" cy="3910"/>
          </a:xfrm>
          <a:custGeom>
            <a:avLst/>
            <a:gdLst/>
            <a:ahLst/>
            <a:cxnLst/>
            <a:rect l="0" t="0" r="0" b="0"/>
            <a:pathLst>
              <a:path w="1502664" h="6096">
                <a:moveTo>
                  <a:pt x="0" y="6096"/>
                </a:moveTo>
                <a:lnTo>
                  <a:pt x="1502664" y="6096"/>
                </a:lnTo>
                <a:lnTo>
                  <a:pt x="1502664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96" name="Freeform 196"/>
          <p:cNvSpPr/>
          <p:nvPr/>
        </p:nvSpPr>
        <p:spPr>
          <a:xfrm>
            <a:off x="7969217" y="288372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97" name="Freeform 197"/>
          <p:cNvSpPr/>
          <p:nvPr/>
        </p:nvSpPr>
        <p:spPr>
          <a:xfrm>
            <a:off x="7969217" y="288372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98" name="Freeform 198"/>
          <p:cNvSpPr/>
          <p:nvPr/>
        </p:nvSpPr>
        <p:spPr>
          <a:xfrm>
            <a:off x="4318134" y="292282"/>
            <a:ext cx="3910" cy="282507"/>
          </a:xfrm>
          <a:custGeom>
            <a:avLst/>
            <a:gdLst/>
            <a:ahLst/>
            <a:cxnLst/>
            <a:rect l="0" t="0" r="0" b="0"/>
            <a:pathLst>
              <a:path w="6096" h="440436">
                <a:moveTo>
                  <a:pt x="0" y="440436"/>
                </a:moveTo>
                <a:lnTo>
                  <a:pt x="6096" y="440436"/>
                </a:lnTo>
                <a:lnTo>
                  <a:pt x="6096" y="0"/>
                </a:lnTo>
                <a:lnTo>
                  <a:pt x="0" y="0"/>
                </a:lnTo>
                <a:lnTo>
                  <a:pt x="0" y="44043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199" name="Freeform 199"/>
          <p:cNvSpPr/>
          <p:nvPr/>
        </p:nvSpPr>
        <p:spPr>
          <a:xfrm>
            <a:off x="7001459" y="292282"/>
            <a:ext cx="3910" cy="282507"/>
          </a:xfrm>
          <a:custGeom>
            <a:avLst/>
            <a:gdLst/>
            <a:ahLst/>
            <a:cxnLst/>
            <a:rect l="0" t="0" r="0" b="0"/>
            <a:pathLst>
              <a:path w="6096" h="440436">
                <a:moveTo>
                  <a:pt x="0" y="440436"/>
                </a:moveTo>
                <a:lnTo>
                  <a:pt x="6096" y="440436"/>
                </a:lnTo>
                <a:lnTo>
                  <a:pt x="6096" y="0"/>
                </a:lnTo>
                <a:lnTo>
                  <a:pt x="0" y="0"/>
                </a:lnTo>
                <a:lnTo>
                  <a:pt x="0" y="44043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00" name="Freeform 200"/>
          <p:cNvSpPr/>
          <p:nvPr/>
        </p:nvSpPr>
        <p:spPr>
          <a:xfrm>
            <a:off x="7969217" y="292282"/>
            <a:ext cx="3910" cy="282507"/>
          </a:xfrm>
          <a:custGeom>
            <a:avLst/>
            <a:gdLst/>
            <a:ahLst/>
            <a:cxnLst/>
            <a:rect l="0" t="0" r="0" b="0"/>
            <a:pathLst>
              <a:path w="6096" h="440436">
                <a:moveTo>
                  <a:pt x="0" y="440436"/>
                </a:moveTo>
                <a:lnTo>
                  <a:pt x="6096" y="440436"/>
                </a:lnTo>
                <a:lnTo>
                  <a:pt x="6096" y="0"/>
                </a:lnTo>
                <a:lnTo>
                  <a:pt x="0" y="0"/>
                </a:lnTo>
                <a:lnTo>
                  <a:pt x="0" y="44043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01" name="Freeform 201"/>
          <p:cNvSpPr/>
          <p:nvPr/>
        </p:nvSpPr>
        <p:spPr>
          <a:xfrm>
            <a:off x="4318134" y="574781"/>
            <a:ext cx="3910" cy="3918"/>
          </a:xfrm>
          <a:custGeom>
            <a:avLst/>
            <a:gdLst/>
            <a:ahLst/>
            <a:cxnLst/>
            <a:rect l="0" t="0" r="0" b="0"/>
            <a:pathLst>
              <a:path w="6096" h="6108">
                <a:moveTo>
                  <a:pt x="0" y="6108"/>
                </a:moveTo>
                <a:lnTo>
                  <a:pt x="6096" y="6108"/>
                </a:lnTo>
                <a:lnTo>
                  <a:pt x="6096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02" name="Freeform 202"/>
          <p:cNvSpPr/>
          <p:nvPr/>
        </p:nvSpPr>
        <p:spPr>
          <a:xfrm>
            <a:off x="4322043" y="574781"/>
            <a:ext cx="885644" cy="3918"/>
          </a:xfrm>
          <a:custGeom>
            <a:avLst/>
            <a:gdLst/>
            <a:ahLst/>
            <a:cxnLst/>
            <a:rect l="0" t="0" r="0" b="0"/>
            <a:pathLst>
              <a:path w="1380744" h="6108">
                <a:moveTo>
                  <a:pt x="0" y="6108"/>
                </a:moveTo>
                <a:lnTo>
                  <a:pt x="1380744" y="6108"/>
                </a:lnTo>
                <a:lnTo>
                  <a:pt x="1380744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03" name="Freeform 203"/>
          <p:cNvSpPr/>
          <p:nvPr/>
        </p:nvSpPr>
        <p:spPr>
          <a:xfrm>
            <a:off x="5207687" y="574781"/>
            <a:ext cx="3910" cy="3918"/>
          </a:xfrm>
          <a:custGeom>
            <a:avLst/>
            <a:gdLst/>
            <a:ahLst/>
            <a:cxnLst/>
            <a:rect l="0" t="0" r="0" b="0"/>
            <a:pathLst>
              <a:path w="6096" h="6108">
                <a:moveTo>
                  <a:pt x="0" y="6108"/>
                </a:moveTo>
                <a:lnTo>
                  <a:pt x="6096" y="6108"/>
                </a:lnTo>
                <a:lnTo>
                  <a:pt x="6096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04" name="Freeform 204"/>
          <p:cNvSpPr/>
          <p:nvPr/>
        </p:nvSpPr>
        <p:spPr>
          <a:xfrm>
            <a:off x="5211598" y="574781"/>
            <a:ext cx="887599" cy="3918"/>
          </a:xfrm>
          <a:custGeom>
            <a:avLst/>
            <a:gdLst/>
            <a:ahLst/>
            <a:cxnLst/>
            <a:rect l="0" t="0" r="0" b="0"/>
            <a:pathLst>
              <a:path w="1383792" h="6108">
                <a:moveTo>
                  <a:pt x="0" y="6108"/>
                </a:moveTo>
                <a:lnTo>
                  <a:pt x="1383792" y="6108"/>
                </a:lnTo>
                <a:lnTo>
                  <a:pt x="1383792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05" name="Freeform 205"/>
          <p:cNvSpPr/>
          <p:nvPr/>
        </p:nvSpPr>
        <p:spPr>
          <a:xfrm>
            <a:off x="6099197" y="574781"/>
            <a:ext cx="3910" cy="3918"/>
          </a:xfrm>
          <a:custGeom>
            <a:avLst/>
            <a:gdLst/>
            <a:ahLst/>
            <a:cxnLst/>
            <a:rect l="0" t="0" r="0" b="0"/>
            <a:pathLst>
              <a:path w="6096" h="6108">
                <a:moveTo>
                  <a:pt x="0" y="6108"/>
                </a:moveTo>
                <a:lnTo>
                  <a:pt x="6096" y="6108"/>
                </a:lnTo>
                <a:lnTo>
                  <a:pt x="6096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06" name="Freeform 206"/>
          <p:cNvSpPr/>
          <p:nvPr/>
        </p:nvSpPr>
        <p:spPr>
          <a:xfrm>
            <a:off x="6103107" y="574781"/>
            <a:ext cx="898361" cy="3918"/>
          </a:xfrm>
          <a:custGeom>
            <a:avLst/>
            <a:gdLst/>
            <a:ahLst/>
            <a:cxnLst/>
            <a:rect l="0" t="0" r="0" b="0"/>
            <a:pathLst>
              <a:path w="1400569" h="6108">
                <a:moveTo>
                  <a:pt x="0" y="6108"/>
                </a:moveTo>
                <a:lnTo>
                  <a:pt x="1400569" y="6108"/>
                </a:lnTo>
                <a:lnTo>
                  <a:pt x="1400569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07" name="Freeform 207"/>
          <p:cNvSpPr/>
          <p:nvPr/>
        </p:nvSpPr>
        <p:spPr>
          <a:xfrm>
            <a:off x="7001459" y="574781"/>
            <a:ext cx="3910" cy="3918"/>
          </a:xfrm>
          <a:custGeom>
            <a:avLst/>
            <a:gdLst/>
            <a:ahLst/>
            <a:cxnLst/>
            <a:rect l="0" t="0" r="0" b="0"/>
            <a:pathLst>
              <a:path w="6096" h="6108">
                <a:moveTo>
                  <a:pt x="0" y="6108"/>
                </a:moveTo>
                <a:lnTo>
                  <a:pt x="6096" y="6108"/>
                </a:lnTo>
                <a:lnTo>
                  <a:pt x="6096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08" name="Freeform 208"/>
          <p:cNvSpPr/>
          <p:nvPr/>
        </p:nvSpPr>
        <p:spPr>
          <a:xfrm>
            <a:off x="7969217" y="574781"/>
            <a:ext cx="3910" cy="3918"/>
          </a:xfrm>
          <a:custGeom>
            <a:avLst/>
            <a:gdLst/>
            <a:ahLst/>
            <a:cxnLst/>
            <a:rect l="0" t="0" r="0" b="0"/>
            <a:pathLst>
              <a:path w="6096" h="6108">
                <a:moveTo>
                  <a:pt x="0" y="6108"/>
                </a:moveTo>
                <a:lnTo>
                  <a:pt x="6096" y="6108"/>
                </a:lnTo>
                <a:lnTo>
                  <a:pt x="6096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09" name="Freeform 209"/>
          <p:cNvSpPr/>
          <p:nvPr/>
        </p:nvSpPr>
        <p:spPr>
          <a:xfrm>
            <a:off x="4318134" y="578700"/>
            <a:ext cx="3910" cy="287394"/>
          </a:xfrm>
          <a:custGeom>
            <a:avLst/>
            <a:gdLst/>
            <a:ahLst/>
            <a:cxnLst/>
            <a:rect l="0" t="0" r="0" b="0"/>
            <a:pathLst>
              <a:path w="6096" h="448056">
                <a:moveTo>
                  <a:pt x="0" y="448056"/>
                </a:moveTo>
                <a:lnTo>
                  <a:pt x="6096" y="448056"/>
                </a:lnTo>
                <a:lnTo>
                  <a:pt x="6096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10" name="Freeform 210"/>
          <p:cNvSpPr/>
          <p:nvPr/>
        </p:nvSpPr>
        <p:spPr>
          <a:xfrm>
            <a:off x="4318134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11" name="Freeform 211"/>
          <p:cNvSpPr/>
          <p:nvPr/>
        </p:nvSpPr>
        <p:spPr>
          <a:xfrm>
            <a:off x="4318134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12" name="Freeform 212"/>
          <p:cNvSpPr/>
          <p:nvPr/>
        </p:nvSpPr>
        <p:spPr>
          <a:xfrm>
            <a:off x="4322043" y="866094"/>
            <a:ext cx="885644" cy="3910"/>
          </a:xfrm>
          <a:custGeom>
            <a:avLst/>
            <a:gdLst/>
            <a:ahLst/>
            <a:cxnLst/>
            <a:rect l="0" t="0" r="0" b="0"/>
            <a:pathLst>
              <a:path w="1380744" h="6096">
                <a:moveTo>
                  <a:pt x="0" y="6096"/>
                </a:moveTo>
                <a:lnTo>
                  <a:pt x="1380744" y="6096"/>
                </a:lnTo>
                <a:lnTo>
                  <a:pt x="1380744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13" name="Freeform 213"/>
          <p:cNvSpPr/>
          <p:nvPr/>
        </p:nvSpPr>
        <p:spPr>
          <a:xfrm>
            <a:off x="5207687" y="578700"/>
            <a:ext cx="3910" cy="287394"/>
          </a:xfrm>
          <a:custGeom>
            <a:avLst/>
            <a:gdLst/>
            <a:ahLst/>
            <a:cxnLst/>
            <a:rect l="0" t="0" r="0" b="0"/>
            <a:pathLst>
              <a:path w="6096" h="448056">
                <a:moveTo>
                  <a:pt x="0" y="448056"/>
                </a:moveTo>
                <a:lnTo>
                  <a:pt x="6096" y="448056"/>
                </a:lnTo>
                <a:lnTo>
                  <a:pt x="6096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14" name="Freeform 214"/>
          <p:cNvSpPr/>
          <p:nvPr/>
        </p:nvSpPr>
        <p:spPr>
          <a:xfrm>
            <a:off x="5207687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15" name="Freeform 215"/>
          <p:cNvSpPr/>
          <p:nvPr/>
        </p:nvSpPr>
        <p:spPr>
          <a:xfrm>
            <a:off x="5211598" y="866094"/>
            <a:ext cx="887599" cy="3910"/>
          </a:xfrm>
          <a:custGeom>
            <a:avLst/>
            <a:gdLst/>
            <a:ahLst/>
            <a:cxnLst/>
            <a:rect l="0" t="0" r="0" b="0"/>
            <a:pathLst>
              <a:path w="1383792" h="6096">
                <a:moveTo>
                  <a:pt x="0" y="6096"/>
                </a:moveTo>
                <a:lnTo>
                  <a:pt x="1383792" y="6096"/>
                </a:lnTo>
                <a:lnTo>
                  <a:pt x="1383792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16" name="Freeform 216"/>
          <p:cNvSpPr/>
          <p:nvPr/>
        </p:nvSpPr>
        <p:spPr>
          <a:xfrm>
            <a:off x="6099197" y="578700"/>
            <a:ext cx="3910" cy="287394"/>
          </a:xfrm>
          <a:custGeom>
            <a:avLst/>
            <a:gdLst/>
            <a:ahLst/>
            <a:cxnLst/>
            <a:rect l="0" t="0" r="0" b="0"/>
            <a:pathLst>
              <a:path w="6096" h="448056">
                <a:moveTo>
                  <a:pt x="0" y="448056"/>
                </a:moveTo>
                <a:lnTo>
                  <a:pt x="6096" y="448056"/>
                </a:lnTo>
                <a:lnTo>
                  <a:pt x="6096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17" name="Freeform 217"/>
          <p:cNvSpPr/>
          <p:nvPr/>
        </p:nvSpPr>
        <p:spPr>
          <a:xfrm>
            <a:off x="6099197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18" name="Freeform 218"/>
          <p:cNvSpPr/>
          <p:nvPr/>
        </p:nvSpPr>
        <p:spPr>
          <a:xfrm>
            <a:off x="6103107" y="866094"/>
            <a:ext cx="898361" cy="3910"/>
          </a:xfrm>
          <a:custGeom>
            <a:avLst/>
            <a:gdLst/>
            <a:ahLst/>
            <a:cxnLst/>
            <a:rect l="0" t="0" r="0" b="0"/>
            <a:pathLst>
              <a:path w="1400569" h="6096">
                <a:moveTo>
                  <a:pt x="0" y="6096"/>
                </a:moveTo>
                <a:lnTo>
                  <a:pt x="1400569" y="6096"/>
                </a:lnTo>
                <a:lnTo>
                  <a:pt x="1400569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19" name="Freeform 219"/>
          <p:cNvSpPr/>
          <p:nvPr/>
        </p:nvSpPr>
        <p:spPr>
          <a:xfrm>
            <a:off x="7001459" y="578700"/>
            <a:ext cx="3910" cy="287394"/>
          </a:xfrm>
          <a:custGeom>
            <a:avLst/>
            <a:gdLst/>
            <a:ahLst/>
            <a:cxnLst/>
            <a:rect l="0" t="0" r="0" b="0"/>
            <a:pathLst>
              <a:path w="6096" h="448056">
                <a:moveTo>
                  <a:pt x="0" y="448056"/>
                </a:moveTo>
                <a:lnTo>
                  <a:pt x="6096" y="448056"/>
                </a:lnTo>
                <a:lnTo>
                  <a:pt x="6096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20" name="Freeform 220"/>
          <p:cNvSpPr/>
          <p:nvPr/>
        </p:nvSpPr>
        <p:spPr>
          <a:xfrm>
            <a:off x="7001459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21" name="Freeform 221"/>
          <p:cNvSpPr/>
          <p:nvPr/>
        </p:nvSpPr>
        <p:spPr>
          <a:xfrm>
            <a:off x="7005370" y="866094"/>
            <a:ext cx="963847" cy="3910"/>
          </a:xfrm>
          <a:custGeom>
            <a:avLst/>
            <a:gdLst/>
            <a:ahLst/>
            <a:cxnLst/>
            <a:rect l="0" t="0" r="0" b="0"/>
            <a:pathLst>
              <a:path w="1502664" h="6096">
                <a:moveTo>
                  <a:pt x="0" y="6096"/>
                </a:moveTo>
                <a:lnTo>
                  <a:pt x="1502664" y="6096"/>
                </a:lnTo>
                <a:lnTo>
                  <a:pt x="1502664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22" name="Freeform 222"/>
          <p:cNvSpPr/>
          <p:nvPr/>
        </p:nvSpPr>
        <p:spPr>
          <a:xfrm>
            <a:off x="7969217" y="578700"/>
            <a:ext cx="3910" cy="287394"/>
          </a:xfrm>
          <a:custGeom>
            <a:avLst/>
            <a:gdLst/>
            <a:ahLst/>
            <a:cxnLst/>
            <a:rect l="0" t="0" r="0" b="0"/>
            <a:pathLst>
              <a:path w="6096" h="448056">
                <a:moveTo>
                  <a:pt x="0" y="448056"/>
                </a:moveTo>
                <a:lnTo>
                  <a:pt x="6096" y="448056"/>
                </a:lnTo>
                <a:lnTo>
                  <a:pt x="6096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23" name="Freeform 223"/>
          <p:cNvSpPr/>
          <p:nvPr/>
        </p:nvSpPr>
        <p:spPr>
          <a:xfrm>
            <a:off x="7969217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24" name="Freeform 224"/>
          <p:cNvSpPr/>
          <p:nvPr/>
        </p:nvSpPr>
        <p:spPr>
          <a:xfrm>
            <a:off x="7969217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pic>
        <p:nvPicPr>
          <p:cNvPr id="225" name="Picture 13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47567" y="492756"/>
            <a:ext cx="874076" cy="225999"/>
          </a:xfrm>
          <a:prstGeom prst="rect">
            <a:avLst/>
          </a:prstGeom>
          <a:noFill/>
        </p:spPr>
      </p:pic>
      <p:sp>
        <p:nvSpPr>
          <p:cNvPr id="226" name="Freeform 226"/>
          <p:cNvSpPr/>
          <p:nvPr/>
        </p:nvSpPr>
        <p:spPr>
          <a:xfrm>
            <a:off x="4364078" y="4174062"/>
            <a:ext cx="2079211" cy="93843"/>
          </a:xfrm>
          <a:custGeom>
            <a:avLst/>
            <a:gdLst/>
            <a:ahLst/>
            <a:cxnLst/>
            <a:rect l="0" t="0" r="0" b="0"/>
            <a:pathLst>
              <a:path w="3241548" h="146304">
                <a:moveTo>
                  <a:pt x="0" y="146304"/>
                </a:moveTo>
                <a:lnTo>
                  <a:pt x="3241548" y="146304"/>
                </a:lnTo>
                <a:lnTo>
                  <a:pt x="3241548" y="0"/>
                </a:lnTo>
                <a:lnTo>
                  <a:pt x="0" y="0"/>
                </a:lnTo>
                <a:lnTo>
                  <a:pt x="0" y="146304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pic>
        <p:nvPicPr>
          <p:cNvPr id="227" name="Picture 22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63833" y="1540167"/>
            <a:ext cx="917041" cy="855234"/>
          </a:xfrm>
          <a:prstGeom prst="rect">
            <a:avLst/>
          </a:prstGeom>
          <a:noFill/>
        </p:spPr>
      </p:pic>
      <p:pic>
        <p:nvPicPr>
          <p:cNvPr id="228" name="Picture 22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63833" y="2840451"/>
            <a:ext cx="2077218" cy="1085060"/>
          </a:xfrm>
          <a:prstGeom prst="rect">
            <a:avLst/>
          </a:prstGeom>
          <a:noFill/>
        </p:spPr>
      </p:pic>
      <p:pic>
        <p:nvPicPr>
          <p:cNvPr id="229" name="Picture 22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63833" y="4497499"/>
            <a:ext cx="1144329" cy="816827"/>
          </a:xfrm>
          <a:prstGeom prst="rect">
            <a:avLst/>
          </a:prstGeom>
          <a:noFill/>
        </p:spPr>
      </p:pic>
      <p:pic>
        <p:nvPicPr>
          <p:cNvPr id="230" name="Picture 23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0731" y="4610036"/>
            <a:ext cx="34050" cy="365894"/>
          </a:xfrm>
          <a:prstGeom prst="rect">
            <a:avLst/>
          </a:prstGeom>
          <a:noFill/>
        </p:spPr>
      </p:pic>
      <p:pic>
        <p:nvPicPr>
          <p:cNvPr id="231" name="Picture 23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1953" y="4630665"/>
            <a:ext cx="268721" cy="55291"/>
          </a:xfrm>
          <a:prstGeom prst="rect">
            <a:avLst/>
          </a:prstGeom>
          <a:noFill/>
        </p:spPr>
      </p:pic>
      <p:pic>
        <p:nvPicPr>
          <p:cNvPr id="232" name="Picture 23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9647" y="4723559"/>
            <a:ext cx="252888" cy="50412"/>
          </a:xfrm>
          <a:prstGeom prst="rect">
            <a:avLst/>
          </a:prstGeom>
          <a:noFill/>
        </p:spPr>
      </p:pic>
      <p:pic>
        <p:nvPicPr>
          <p:cNvPr id="233" name="Picture 233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04602" y="4747890"/>
            <a:ext cx="174400" cy="149977"/>
          </a:xfrm>
          <a:prstGeom prst="rect">
            <a:avLst/>
          </a:prstGeom>
          <a:noFill/>
        </p:spPr>
      </p:pic>
      <p:pic>
        <p:nvPicPr>
          <p:cNvPr id="234" name="Picture 234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70487" y="4554707"/>
            <a:ext cx="132442" cy="319439"/>
          </a:xfrm>
          <a:prstGeom prst="rect">
            <a:avLst/>
          </a:prstGeom>
          <a:noFill/>
        </p:spPr>
      </p:pic>
      <p:pic>
        <p:nvPicPr>
          <p:cNvPr id="235" name="Picture 235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49278" y="4709079"/>
            <a:ext cx="329047" cy="145346"/>
          </a:xfrm>
          <a:prstGeom prst="rect">
            <a:avLst/>
          </a:prstGeom>
          <a:noFill/>
        </p:spPr>
      </p:pic>
      <p:pic>
        <p:nvPicPr>
          <p:cNvPr id="236" name="Picture 236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50199" y="4891789"/>
            <a:ext cx="1746861" cy="469959"/>
          </a:xfrm>
          <a:prstGeom prst="rect">
            <a:avLst/>
          </a:prstGeom>
          <a:noFill/>
        </p:spPr>
      </p:pic>
      <p:pic>
        <p:nvPicPr>
          <p:cNvPr id="237" name="Picture 23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95596" y="4559134"/>
            <a:ext cx="1118256" cy="238982"/>
          </a:xfrm>
          <a:prstGeom prst="rect">
            <a:avLst/>
          </a:prstGeom>
          <a:noFill/>
        </p:spPr>
      </p:pic>
      <p:pic>
        <p:nvPicPr>
          <p:cNvPr id="238" name="Picture 23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35284" y="4780622"/>
            <a:ext cx="89590" cy="269310"/>
          </a:xfrm>
          <a:prstGeom prst="rect">
            <a:avLst/>
          </a:prstGeom>
          <a:noFill/>
        </p:spPr>
      </p:pic>
      <p:pic>
        <p:nvPicPr>
          <p:cNvPr id="239" name="Picture 239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78244" y="4781110"/>
            <a:ext cx="422548" cy="173541"/>
          </a:xfrm>
          <a:prstGeom prst="rect">
            <a:avLst/>
          </a:prstGeom>
          <a:noFill/>
        </p:spPr>
      </p:pic>
      <p:pic>
        <p:nvPicPr>
          <p:cNvPr id="240" name="Picture 240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22088" y="4637169"/>
            <a:ext cx="39772" cy="295789"/>
          </a:xfrm>
          <a:prstGeom prst="rect">
            <a:avLst/>
          </a:prstGeom>
          <a:noFill/>
        </p:spPr>
      </p:pic>
      <p:pic>
        <p:nvPicPr>
          <p:cNvPr id="241" name="Picture 241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06618" y="4705671"/>
            <a:ext cx="26043" cy="26275"/>
          </a:xfrm>
          <a:prstGeom prst="rect">
            <a:avLst/>
          </a:prstGeom>
          <a:noFill/>
        </p:spPr>
      </p:pic>
      <p:pic>
        <p:nvPicPr>
          <p:cNvPr id="242" name="Picture 242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75117" y="4610042"/>
            <a:ext cx="64159" cy="273130"/>
          </a:xfrm>
          <a:prstGeom prst="rect">
            <a:avLst/>
          </a:prstGeom>
          <a:noFill/>
        </p:spPr>
      </p:pic>
      <p:pic>
        <p:nvPicPr>
          <p:cNvPr id="243" name="Picture 243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34264" y="4747658"/>
            <a:ext cx="93441" cy="80410"/>
          </a:xfrm>
          <a:prstGeom prst="rect">
            <a:avLst/>
          </a:prstGeom>
          <a:noFill/>
        </p:spPr>
      </p:pic>
      <p:pic>
        <p:nvPicPr>
          <p:cNvPr id="244" name="Picture 244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00739" y="4658313"/>
            <a:ext cx="92889" cy="72339"/>
          </a:xfrm>
          <a:prstGeom prst="rect">
            <a:avLst/>
          </a:prstGeom>
          <a:noFill/>
        </p:spPr>
      </p:pic>
      <p:sp>
        <p:nvSpPr>
          <p:cNvPr id="245" name="Rectangle 245"/>
          <p:cNvSpPr/>
          <p:nvPr/>
        </p:nvSpPr>
        <p:spPr>
          <a:xfrm>
            <a:off x="4364078" y="212086"/>
            <a:ext cx="2749471" cy="17774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900" dirty="0">
                <a:solidFill>
                  <a:srgbClr val="000000"/>
                </a:solidFill>
                <a:latin typeface="Calibri"/>
              </a:rPr>
              <a:t>Th</a:t>
            </a:r>
            <a:r>
              <a:rPr lang="nl-NL" sz="900" spc="-10" dirty="0">
                <a:solidFill>
                  <a:srgbClr val="000000"/>
                </a:solidFill>
                <a:latin typeface="Calibri"/>
              </a:rPr>
              <a:t>e</a:t>
            </a:r>
            <a:r>
              <a:rPr lang="nl-NL" sz="900" dirty="0">
                <a:solidFill>
                  <a:srgbClr val="000000"/>
                </a:solidFill>
                <a:latin typeface="Calibri"/>
              </a:rPr>
              <a:t>ma:</a:t>
            </a:r>
            <a:r>
              <a:rPr lang="nl-NL" sz="1155" dirty="0">
                <a:solidFill>
                  <a:srgbClr val="000000"/>
                </a:solidFill>
                <a:latin typeface="Calibri"/>
              </a:rPr>
              <a:t> </a:t>
            </a:r>
            <a:r>
              <a:rPr lang="nl-NL" sz="831" b="1" dirty="0">
                <a:solidFill>
                  <a:srgbClr val="000000"/>
                </a:solidFill>
                <a:latin typeface="Calibri-Bold"/>
              </a:rPr>
              <a:t>Flach- und Rippenriemen prüfen und ersetzen</a:t>
            </a:r>
            <a:r>
              <a:rPr lang="nl-NL" sz="1155" dirty="0">
                <a:solidFill>
                  <a:srgbClr val="000000"/>
                </a:solidFill>
                <a:latin typeface="Calibri"/>
              </a:rPr>
              <a:t> </a:t>
            </a:r>
          </a:p>
        </p:txBody>
      </p:sp>
      <p:sp>
        <p:nvSpPr>
          <p:cNvPr id="246" name="Rectangle 246"/>
          <p:cNvSpPr/>
          <p:nvPr/>
        </p:nvSpPr>
        <p:spPr>
          <a:xfrm>
            <a:off x="4364078" y="423850"/>
            <a:ext cx="3693319" cy="2759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3562964" algn="l"/>
                <a:tab pos="3562964" algn="l"/>
              </a:tabLst>
            </a:pPr>
            <a:r>
              <a:rPr lang="nl-NL" sz="1072" baseline="60869" dirty="0">
                <a:solidFill>
                  <a:srgbClr val="000000"/>
                </a:solidFill>
                <a:latin typeface="Calibri"/>
              </a:rPr>
              <a:t>Name &amp; </a:t>
            </a:r>
            <a:r>
              <a:rPr lang="nl-NL" sz="1072" spc="-10" baseline="60869" dirty="0">
                <a:solidFill>
                  <a:srgbClr val="000000"/>
                </a:solidFill>
                <a:latin typeface="Calibri"/>
              </a:rPr>
              <a:t>V</a:t>
            </a:r>
            <a:r>
              <a:rPr lang="nl-NL" sz="1072" baseline="60869" dirty="0">
                <a:solidFill>
                  <a:srgbClr val="000000"/>
                </a:solidFill>
                <a:latin typeface="Calibri"/>
              </a:rPr>
              <a:t>orname  	</a:t>
            </a:r>
            <a:r>
              <a:rPr lang="nl-NL" sz="1793" dirty="0">
                <a:solidFill>
                  <a:srgbClr val="000000"/>
                </a:solidFill>
                <a:latin typeface="Calibri"/>
              </a:rPr>
              <a:t> 	</a:t>
            </a:r>
          </a:p>
        </p:txBody>
      </p:sp>
      <p:sp>
        <p:nvSpPr>
          <p:cNvPr id="247" name="Rectangle 247"/>
          <p:cNvSpPr/>
          <p:nvPr/>
        </p:nvSpPr>
        <p:spPr>
          <a:xfrm>
            <a:off x="4364078" y="656890"/>
            <a:ext cx="519951" cy="10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707" dirty="0">
                <a:solidFill>
                  <a:srgbClr val="000000"/>
                </a:solidFill>
                <a:latin typeface="Calibri"/>
              </a:rPr>
              <a:t>AGVS / </a:t>
            </a:r>
            <a:r>
              <a:rPr lang="nl-NL" sz="707" spc="-8" dirty="0">
                <a:solidFill>
                  <a:srgbClr val="000000"/>
                </a:solidFill>
                <a:latin typeface="Calibri"/>
              </a:rPr>
              <a:t>U</a:t>
            </a:r>
            <a:r>
              <a:rPr lang="nl-NL" sz="707" dirty="0">
                <a:solidFill>
                  <a:srgbClr val="000000"/>
                </a:solidFill>
                <a:latin typeface="Calibri"/>
              </a:rPr>
              <a:t>PSA  </a:t>
            </a:r>
          </a:p>
        </p:txBody>
      </p:sp>
      <p:sp>
        <p:nvSpPr>
          <p:cNvPr id="248" name="Rectangle 248"/>
          <p:cNvSpPr/>
          <p:nvPr/>
        </p:nvSpPr>
        <p:spPr>
          <a:xfrm>
            <a:off x="5253631" y="547407"/>
            <a:ext cx="437620" cy="21935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707" dirty="0">
                <a:solidFill>
                  <a:srgbClr val="000000"/>
                </a:solidFill>
                <a:latin typeface="Calibri"/>
              </a:rPr>
              <a:t>Dat</a:t>
            </a:r>
            <a:r>
              <a:rPr lang="nl-NL" sz="707" spc="-10" dirty="0">
                <a:solidFill>
                  <a:srgbClr val="000000"/>
                </a:solidFill>
                <a:latin typeface="Calibri"/>
              </a:rPr>
              <a:t>u</a:t>
            </a:r>
            <a:r>
              <a:rPr lang="nl-NL" sz="707" dirty="0">
                <a:solidFill>
                  <a:srgbClr val="000000"/>
                </a:solidFill>
                <a:latin typeface="Calibri"/>
              </a:rPr>
              <a:t>m:  </a:t>
            </a:r>
          </a:p>
          <a:p>
            <a:pPr>
              <a:lnSpc>
                <a:spcPts val="862"/>
              </a:lnSpc>
            </a:pPr>
            <a:r>
              <a:rPr lang="nl-NL" sz="707" dirty="0">
                <a:solidFill>
                  <a:srgbClr val="000000"/>
                </a:solidFill>
                <a:latin typeface="Calibri"/>
              </a:rPr>
              <a:t>16.06.2026 </a:t>
            </a:r>
          </a:p>
        </p:txBody>
      </p:sp>
      <p:sp>
        <p:nvSpPr>
          <p:cNvPr id="249" name="Rectangle 249"/>
          <p:cNvSpPr/>
          <p:nvPr/>
        </p:nvSpPr>
        <p:spPr>
          <a:xfrm>
            <a:off x="6145142" y="547407"/>
            <a:ext cx="660437" cy="10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707" dirty="0">
                <a:solidFill>
                  <a:srgbClr val="000000"/>
                </a:solidFill>
                <a:latin typeface="Calibri"/>
              </a:rPr>
              <a:t>Ausbildungsjahr:  </a:t>
            </a:r>
          </a:p>
        </p:txBody>
      </p:sp>
      <p:sp>
        <p:nvSpPr>
          <p:cNvPr id="250" name="Rectangle 250"/>
          <p:cNvSpPr/>
          <p:nvPr/>
        </p:nvSpPr>
        <p:spPr>
          <a:xfrm>
            <a:off x="6145141" y="656890"/>
            <a:ext cx="109004" cy="10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707" dirty="0">
                <a:solidFill>
                  <a:srgbClr val="000000"/>
                </a:solidFill>
                <a:latin typeface="Calibri"/>
              </a:rPr>
              <a:t>  1 </a:t>
            </a:r>
          </a:p>
        </p:txBody>
      </p:sp>
      <p:sp>
        <p:nvSpPr>
          <p:cNvPr id="251" name="Rectangle 251"/>
          <p:cNvSpPr/>
          <p:nvPr/>
        </p:nvSpPr>
        <p:spPr>
          <a:xfrm>
            <a:off x="4364078" y="826385"/>
            <a:ext cx="32060" cy="1384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900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252" name="Rectangle 252"/>
          <p:cNvSpPr/>
          <p:nvPr/>
        </p:nvSpPr>
        <p:spPr>
          <a:xfrm>
            <a:off x="4364077" y="6405162"/>
            <a:ext cx="3659976" cy="1384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1772150" algn="l"/>
                <a:tab pos="3197323" algn="l"/>
              </a:tabLst>
            </a:pPr>
            <a:r>
              <a:rPr lang="nl-NL" sz="515" dirty="0">
                <a:solidFill>
                  <a:srgbClr val="000000"/>
                </a:solidFill>
                <a:latin typeface="ArialMT"/>
              </a:rPr>
              <a:t>Name des E</a:t>
            </a:r>
            <a:r>
              <a:rPr lang="nl-NL" sz="515" spc="-10" dirty="0">
                <a:solidFill>
                  <a:srgbClr val="000000"/>
                </a:solidFill>
                <a:latin typeface="ArialMT"/>
              </a:rPr>
              <a:t>r</a:t>
            </a:r>
            <a:r>
              <a:rPr lang="nl-NL" sz="515" dirty="0">
                <a:solidFill>
                  <a:srgbClr val="000000"/>
                </a:solidFill>
                <a:latin typeface="ArialMT"/>
              </a:rPr>
              <a:t>stelle</a:t>
            </a:r>
            <a:r>
              <a:rPr lang="nl-NL" sz="515" spc="-10" dirty="0">
                <a:solidFill>
                  <a:srgbClr val="000000"/>
                </a:solidFill>
                <a:latin typeface="ArialMT"/>
              </a:rPr>
              <a:t>r</a:t>
            </a:r>
            <a:r>
              <a:rPr lang="nl-NL" sz="515" dirty="0">
                <a:solidFill>
                  <a:srgbClr val="000000"/>
                </a:solidFill>
                <a:latin typeface="ArialMT"/>
              </a:rPr>
              <a:t>s 	2 	Erst</a:t>
            </a:r>
            <a:r>
              <a:rPr lang="nl-NL" sz="515" spc="-10" dirty="0">
                <a:solidFill>
                  <a:srgbClr val="000000"/>
                </a:solidFill>
                <a:latin typeface="ArialMT"/>
              </a:rPr>
              <a:t>e</a:t>
            </a:r>
            <a:r>
              <a:rPr lang="nl-NL" sz="515" dirty="0">
                <a:solidFill>
                  <a:srgbClr val="000000"/>
                </a:solidFill>
                <a:latin typeface="ArialMT"/>
              </a:rPr>
              <a:t>lldatum: </a:t>
            </a:r>
            <a:r>
              <a:rPr lang="nl-NL" sz="900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253" name="Rectangle 253"/>
          <p:cNvSpPr/>
          <p:nvPr/>
        </p:nvSpPr>
        <p:spPr>
          <a:xfrm>
            <a:off x="4364077" y="971688"/>
            <a:ext cx="105798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Auto rechts vorne aufbocken </a:t>
            </a:r>
          </a:p>
        </p:txBody>
      </p:sp>
      <p:sp>
        <p:nvSpPr>
          <p:cNvPr id="254" name="Rectangle 254"/>
          <p:cNvSpPr/>
          <p:nvPr/>
        </p:nvSpPr>
        <p:spPr>
          <a:xfrm>
            <a:off x="4364078" y="1079192"/>
            <a:ext cx="111088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Rechtes Vorderrad abnehmen </a:t>
            </a:r>
          </a:p>
        </p:txBody>
      </p:sp>
      <p:sp>
        <p:nvSpPr>
          <p:cNvPr id="255" name="Rectangle 255"/>
          <p:cNvSpPr/>
          <p:nvPr/>
        </p:nvSpPr>
        <p:spPr>
          <a:xfrm>
            <a:off x="4364078" y="1186695"/>
            <a:ext cx="2019784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Radhausschale vorne teilweise lösen (Torx-Schrauben) </a:t>
            </a:r>
          </a:p>
        </p:txBody>
      </p:sp>
      <p:sp>
        <p:nvSpPr>
          <p:cNvPr id="256" name="Rectangle 256"/>
          <p:cNvSpPr/>
          <p:nvPr/>
        </p:nvSpPr>
        <p:spPr>
          <a:xfrm>
            <a:off x="4364078" y="1294199"/>
            <a:ext cx="2244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257" name="Rectangle 257"/>
          <p:cNvSpPr/>
          <p:nvPr/>
        </p:nvSpPr>
        <p:spPr>
          <a:xfrm>
            <a:off x="4364078" y="1401704"/>
            <a:ext cx="1772921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Verlauf des Riemens Aufzeichnen Fotografieren  </a:t>
            </a:r>
          </a:p>
        </p:txBody>
      </p:sp>
      <p:sp>
        <p:nvSpPr>
          <p:cNvPr id="258" name="Rectangle 258"/>
          <p:cNvSpPr/>
          <p:nvPr/>
        </p:nvSpPr>
        <p:spPr>
          <a:xfrm>
            <a:off x="5280093" y="2289323"/>
            <a:ext cx="2244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259" name="Rectangle 259"/>
          <p:cNvSpPr/>
          <p:nvPr/>
        </p:nvSpPr>
        <p:spPr>
          <a:xfrm>
            <a:off x="4364158" y="2379221"/>
            <a:ext cx="2244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260" name="Rectangle 260"/>
          <p:cNvSpPr/>
          <p:nvPr/>
        </p:nvSpPr>
        <p:spPr>
          <a:xfrm>
            <a:off x="4364159" y="2486725"/>
            <a:ext cx="1822615" cy="1939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Stecknuss auf die Zentralschraube der Spannrolle </a:t>
            </a:r>
          </a:p>
          <a:p>
            <a:pPr>
              <a:lnSpc>
                <a:spcPts val="846"/>
              </a:lnSpc>
            </a:pPr>
            <a:r>
              <a:rPr lang="nl-NL" sz="639" dirty="0">
                <a:solidFill>
                  <a:srgbClr val="000000"/>
                </a:solidFill>
                <a:latin typeface="ArialMT"/>
              </a:rPr>
              <a:t>Mit der Ratsche im Uhrzeigersinn drehen </a:t>
            </a:r>
          </a:p>
        </p:txBody>
      </p:sp>
      <p:sp>
        <p:nvSpPr>
          <p:cNvPr id="261" name="Rectangle 261"/>
          <p:cNvSpPr/>
          <p:nvPr/>
        </p:nvSpPr>
        <p:spPr>
          <a:xfrm>
            <a:off x="4364159" y="2702707"/>
            <a:ext cx="1652697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"/>
              </a:rPr>
              <a:t>Der Spanner gibt nach → Riemen wird locker</a:t>
            </a:r>
            <a:r>
              <a:rPr lang="nl-NL" sz="639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262" name="Rectangle 262"/>
          <p:cNvSpPr/>
          <p:nvPr/>
        </p:nvSpPr>
        <p:spPr>
          <a:xfrm>
            <a:off x="6441462" y="3821967"/>
            <a:ext cx="2244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263" name="Rectangle 263"/>
          <p:cNvSpPr/>
          <p:nvPr/>
        </p:nvSpPr>
        <p:spPr>
          <a:xfrm>
            <a:off x="4364240" y="3923629"/>
            <a:ext cx="2079095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B4ACBC"/>
                </a:solidFill>
                <a:latin typeface="Segoe UI Emoji"/>
              </a:rPr>
              <a:t>�</a:t>
            </a:r>
            <a:r>
              <a:rPr lang="nl-NL" sz="639" dirty="0">
                <a:solidFill>
                  <a:srgbClr val="000000"/>
                </a:solidFill>
                <a:latin typeface="ArialMT"/>
              </a:rPr>
              <a:t> Der Spanner ist federbelastet, also kontrolliert arbeiten! </a:t>
            </a:r>
          </a:p>
        </p:txBody>
      </p:sp>
      <p:sp>
        <p:nvSpPr>
          <p:cNvPr id="264" name="Rectangle 264"/>
          <p:cNvSpPr/>
          <p:nvPr/>
        </p:nvSpPr>
        <p:spPr>
          <a:xfrm>
            <a:off x="4364240" y="4036082"/>
            <a:ext cx="2244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265" name="Rectangle 265"/>
          <p:cNvSpPr/>
          <p:nvPr/>
        </p:nvSpPr>
        <p:spPr>
          <a:xfrm>
            <a:off x="4364078" y="4143779"/>
            <a:ext cx="2095125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Den Spanner zur Sicherheit mit dem Sperrstift blockieren! </a:t>
            </a:r>
          </a:p>
        </p:txBody>
      </p:sp>
      <p:sp>
        <p:nvSpPr>
          <p:cNvPr id="266" name="Rectangle 266"/>
          <p:cNvSpPr/>
          <p:nvPr/>
        </p:nvSpPr>
        <p:spPr>
          <a:xfrm>
            <a:off x="4364078" y="4251308"/>
            <a:ext cx="2244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267" name="Rectangle 267"/>
          <p:cNvSpPr/>
          <p:nvPr/>
        </p:nvSpPr>
        <p:spPr>
          <a:xfrm>
            <a:off x="4364078" y="4359786"/>
            <a:ext cx="3462486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Prüfung dass die Rollen in Ordnung sind. Bei Geräuschen die Rollen und Spanner mit ersetzen  </a:t>
            </a:r>
          </a:p>
        </p:txBody>
      </p:sp>
      <p:sp>
        <p:nvSpPr>
          <p:cNvPr id="268" name="Rectangle 268"/>
          <p:cNvSpPr/>
          <p:nvPr/>
        </p:nvSpPr>
        <p:spPr>
          <a:xfrm>
            <a:off x="5512627" y="5210245"/>
            <a:ext cx="2244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269" name="Rectangle 269"/>
          <p:cNvSpPr/>
          <p:nvPr/>
        </p:nvSpPr>
        <p:spPr>
          <a:xfrm>
            <a:off x="4363996" y="5300143"/>
            <a:ext cx="2244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270" name="Rectangle 270"/>
          <p:cNvSpPr/>
          <p:nvPr/>
        </p:nvSpPr>
        <p:spPr>
          <a:xfrm>
            <a:off x="4363997" y="5407646"/>
            <a:ext cx="915315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Montage neuer Riemen:  </a:t>
            </a:r>
          </a:p>
        </p:txBody>
      </p:sp>
      <p:sp>
        <p:nvSpPr>
          <p:cNvPr id="271" name="Rectangle 271"/>
          <p:cNvSpPr/>
          <p:nvPr/>
        </p:nvSpPr>
        <p:spPr>
          <a:xfrm>
            <a:off x="4510608" y="5521073"/>
            <a:ext cx="829073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141737" algn="l"/>
              </a:tabLst>
            </a:pPr>
            <a:r>
              <a:rPr lang="nl-NL" sz="639" dirty="0">
                <a:solidFill>
                  <a:srgbClr val="000000"/>
                </a:solidFill>
                <a:latin typeface="Symbol"/>
              </a:rPr>
              <a:t>•</a:t>
            </a:r>
            <a:r>
              <a:rPr lang="nl-NL" sz="639" dirty="0">
                <a:solidFill>
                  <a:srgbClr val="000000"/>
                </a:solidFill>
                <a:latin typeface="ArialMT"/>
              </a:rPr>
              <a:t> 	zuerst Kurbelwelle </a:t>
            </a:r>
          </a:p>
        </p:txBody>
      </p:sp>
      <p:sp>
        <p:nvSpPr>
          <p:cNvPr id="272" name="Rectangle 272"/>
          <p:cNvSpPr/>
          <p:nvPr/>
        </p:nvSpPr>
        <p:spPr>
          <a:xfrm>
            <a:off x="4510607" y="5634501"/>
            <a:ext cx="1114408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141737" algn="l"/>
              </a:tabLst>
            </a:pPr>
            <a:r>
              <a:rPr lang="nl-NL" sz="639" dirty="0">
                <a:solidFill>
                  <a:srgbClr val="000000"/>
                </a:solidFill>
                <a:latin typeface="Symbol"/>
              </a:rPr>
              <a:t>•</a:t>
            </a:r>
            <a:r>
              <a:rPr lang="nl-NL" sz="639" dirty="0">
                <a:solidFill>
                  <a:srgbClr val="000000"/>
                </a:solidFill>
                <a:latin typeface="ArialMT"/>
              </a:rPr>
              <a:t> 	dann die festen Aggregate </a:t>
            </a:r>
          </a:p>
        </p:txBody>
      </p:sp>
      <p:sp>
        <p:nvSpPr>
          <p:cNvPr id="273" name="Rectangle 273"/>
          <p:cNvSpPr/>
          <p:nvPr/>
        </p:nvSpPr>
        <p:spPr>
          <a:xfrm>
            <a:off x="4510607" y="5747928"/>
            <a:ext cx="2799164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141737" algn="l"/>
              </a:tabLst>
            </a:pPr>
            <a:r>
              <a:rPr lang="nl-NL" sz="639" dirty="0">
                <a:solidFill>
                  <a:srgbClr val="000000"/>
                </a:solidFill>
                <a:latin typeface="Symbol"/>
              </a:rPr>
              <a:t>•</a:t>
            </a:r>
            <a:r>
              <a:rPr lang="nl-NL" sz="639" dirty="0">
                <a:solidFill>
                  <a:srgbClr val="000000"/>
                </a:solidFill>
                <a:latin typeface="ArialMT"/>
              </a:rPr>
              <a:t> 	Spannrolle immer zuletzt, während du sie mit der Ratsche gedrückt hältst </a:t>
            </a:r>
          </a:p>
        </p:txBody>
      </p:sp>
      <p:sp>
        <p:nvSpPr>
          <p:cNvPr id="274" name="Rectangle 274"/>
          <p:cNvSpPr/>
          <p:nvPr/>
        </p:nvSpPr>
        <p:spPr>
          <a:xfrm>
            <a:off x="4363996" y="5855432"/>
            <a:ext cx="2244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275" name="Rectangle 275"/>
          <p:cNvSpPr/>
          <p:nvPr/>
        </p:nvSpPr>
        <p:spPr>
          <a:xfrm>
            <a:off x="4363996" y="5962936"/>
            <a:ext cx="1864293" cy="1939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Motor von Hand einmal durchdrehen (falls möglich) </a:t>
            </a:r>
          </a:p>
          <a:p>
            <a:pPr>
              <a:lnSpc>
                <a:spcPts val="846"/>
              </a:lnSpc>
            </a:pPr>
            <a:r>
              <a:rPr lang="nl-NL" sz="639" dirty="0">
                <a:solidFill>
                  <a:srgbClr val="000000"/>
                </a:solidFill>
                <a:latin typeface="ArialMT"/>
              </a:rPr>
              <a:t>Nochmals Sichtprüfung </a:t>
            </a:r>
          </a:p>
        </p:txBody>
      </p:sp>
      <p:sp>
        <p:nvSpPr>
          <p:cNvPr id="276" name="Rectangle 276"/>
          <p:cNvSpPr/>
          <p:nvPr/>
        </p:nvSpPr>
        <p:spPr>
          <a:xfrm>
            <a:off x="4363996" y="6177944"/>
            <a:ext cx="1864293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Radhausschale &amp; Rad montieren (falls demontiert)  </a:t>
            </a:r>
          </a:p>
        </p:txBody>
      </p:sp>
      <p:pic>
        <p:nvPicPr>
          <p:cNvPr id="277" name="Picture 190"/>
          <p:cNvPicPr>
            <a:picLocks noChangeArrowheads="1"/>
          </p:cNvPicPr>
          <p:nvPr/>
        </p:nvPicPr>
        <p:blipFill>
          <a:blip r:embed="rId21">
            <a:alphaModFix amt="225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-4199987">
            <a:off x="3017286" y="3024543"/>
            <a:ext cx="5872934" cy="1323102"/>
          </a:xfrm>
          <a:prstGeom prst="rect">
            <a:avLst/>
          </a:prstGeom>
          <a:noFill/>
          <a:effectDag name="">
            <a:xfrm kx="-2"/>
          </a:effectDag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Freeform 278"/>
          <p:cNvSpPr/>
          <p:nvPr/>
        </p:nvSpPr>
        <p:spPr>
          <a:xfrm>
            <a:off x="4318134" y="288372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79" name="Freeform 279"/>
          <p:cNvSpPr/>
          <p:nvPr/>
        </p:nvSpPr>
        <p:spPr>
          <a:xfrm>
            <a:off x="4318134" y="288372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80" name="Freeform 280"/>
          <p:cNvSpPr/>
          <p:nvPr/>
        </p:nvSpPr>
        <p:spPr>
          <a:xfrm>
            <a:off x="4322043" y="288372"/>
            <a:ext cx="2679417" cy="3910"/>
          </a:xfrm>
          <a:custGeom>
            <a:avLst/>
            <a:gdLst/>
            <a:ahLst/>
            <a:cxnLst/>
            <a:rect l="0" t="0" r="0" b="0"/>
            <a:pathLst>
              <a:path w="4177285" h="6096">
                <a:moveTo>
                  <a:pt x="0" y="6096"/>
                </a:moveTo>
                <a:lnTo>
                  <a:pt x="4177285" y="6096"/>
                </a:lnTo>
                <a:lnTo>
                  <a:pt x="4177285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81" name="Freeform 281"/>
          <p:cNvSpPr/>
          <p:nvPr/>
        </p:nvSpPr>
        <p:spPr>
          <a:xfrm>
            <a:off x="7001459" y="288372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82" name="Freeform 282"/>
          <p:cNvSpPr/>
          <p:nvPr/>
        </p:nvSpPr>
        <p:spPr>
          <a:xfrm>
            <a:off x="7005370" y="288372"/>
            <a:ext cx="963847" cy="3910"/>
          </a:xfrm>
          <a:custGeom>
            <a:avLst/>
            <a:gdLst/>
            <a:ahLst/>
            <a:cxnLst/>
            <a:rect l="0" t="0" r="0" b="0"/>
            <a:pathLst>
              <a:path w="1502664" h="6096">
                <a:moveTo>
                  <a:pt x="0" y="6096"/>
                </a:moveTo>
                <a:lnTo>
                  <a:pt x="1502664" y="6096"/>
                </a:lnTo>
                <a:lnTo>
                  <a:pt x="1502664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83" name="Freeform 283"/>
          <p:cNvSpPr/>
          <p:nvPr/>
        </p:nvSpPr>
        <p:spPr>
          <a:xfrm>
            <a:off x="7969217" y="288372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84" name="Freeform 284"/>
          <p:cNvSpPr/>
          <p:nvPr/>
        </p:nvSpPr>
        <p:spPr>
          <a:xfrm>
            <a:off x="7969217" y="288372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85" name="Freeform 285"/>
          <p:cNvSpPr/>
          <p:nvPr/>
        </p:nvSpPr>
        <p:spPr>
          <a:xfrm>
            <a:off x="4318134" y="292282"/>
            <a:ext cx="3910" cy="282507"/>
          </a:xfrm>
          <a:custGeom>
            <a:avLst/>
            <a:gdLst/>
            <a:ahLst/>
            <a:cxnLst/>
            <a:rect l="0" t="0" r="0" b="0"/>
            <a:pathLst>
              <a:path w="6096" h="440436">
                <a:moveTo>
                  <a:pt x="0" y="440436"/>
                </a:moveTo>
                <a:lnTo>
                  <a:pt x="6096" y="440436"/>
                </a:lnTo>
                <a:lnTo>
                  <a:pt x="6096" y="0"/>
                </a:lnTo>
                <a:lnTo>
                  <a:pt x="0" y="0"/>
                </a:lnTo>
                <a:lnTo>
                  <a:pt x="0" y="44043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86" name="Freeform 286"/>
          <p:cNvSpPr/>
          <p:nvPr/>
        </p:nvSpPr>
        <p:spPr>
          <a:xfrm>
            <a:off x="7001459" y="292282"/>
            <a:ext cx="3910" cy="282507"/>
          </a:xfrm>
          <a:custGeom>
            <a:avLst/>
            <a:gdLst/>
            <a:ahLst/>
            <a:cxnLst/>
            <a:rect l="0" t="0" r="0" b="0"/>
            <a:pathLst>
              <a:path w="6096" h="440436">
                <a:moveTo>
                  <a:pt x="0" y="440436"/>
                </a:moveTo>
                <a:lnTo>
                  <a:pt x="6096" y="440436"/>
                </a:lnTo>
                <a:lnTo>
                  <a:pt x="6096" y="0"/>
                </a:lnTo>
                <a:lnTo>
                  <a:pt x="0" y="0"/>
                </a:lnTo>
                <a:lnTo>
                  <a:pt x="0" y="44043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87" name="Freeform 287"/>
          <p:cNvSpPr/>
          <p:nvPr/>
        </p:nvSpPr>
        <p:spPr>
          <a:xfrm>
            <a:off x="7969217" y="292282"/>
            <a:ext cx="3910" cy="282507"/>
          </a:xfrm>
          <a:custGeom>
            <a:avLst/>
            <a:gdLst/>
            <a:ahLst/>
            <a:cxnLst/>
            <a:rect l="0" t="0" r="0" b="0"/>
            <a:pathLst>
              <a:path w="6096" h="440436">
                <a:moveTo>
                  <a:pt x="0" y="440436"/>
                </a:moveTo>
                <a:lnTo>
                  <a:pt x="6096" y="440436"/>
                </a:lnTo>
                <a:lnTo>
                  <a:pt x="6096" y="0"/>
                </a:lnTo>
                <a:lnTo>
                  <a:pt x="0" y="0"/>
                </a:lnTo>
                <a:lnTo>
                  <a:pt x="0" y="44043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88" name="Freeform 288"/>
          <p:cNvSpPr/>
          <p:nvPr/>
        </p:nvSpPr>
        <p:spPr>
          <a:xfrm>
            <a:off x="4318134" y="574781"/>
            <a:ext cx="3910" cy="3918"/>
          </a:xfrm>
          <a:custGeom>
            <a:avLst/>
            <a:gdLst/>
            <a:ahLst/>
            <a:cxnLst/>
            <a:rect l="0" t="0" r="0" b="0"/>
            <a:pathLst>
              <a:path w="6096" h="6108">
                <a:moveTo>
                  <a:pt x="0" y="6108"/>
                </a:moveTo>
                <a:lnTo>
                  <a:pt x="6096" y="6108"/>
                </a:lnTo>
                <a:lnTo>
                  <a:pt x="6096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89" name="Freeform 289"/>
          <p:cNvSpPr/>
          <p:nvPr/>
        </p:nvSpPr>
        <p:spPr>
          <a:xfrm>
            <a:off x="4322043" y="574781"/>
            <a:ext cx="885644" cy="3918"/>
          </a:xfrm>
          <a:custGeom>
            <a:avLst/>
            <a:gdLst/>
            <a:ahLst/>
            <a:cxnLst/>
            <a:rect l="0" t="0" r="0" b="0"/>
            <a:pathLst>
              <a:path w="1380744" h="6108">
                <a:moveTo>
                  <a:pt x="0" y="6108"/>
                </a:moveTo>
                <a:lnTo>
                  <a:pt x="1380744" y="6108"/>
                </a:lnTo>
                <a:lnTo>
                  <a:pt x="1380744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90" name="Freeform 290"/>
          <p:cNvSpPr/>
          <p:nvPr/>
        </p:nvSpPr>
        <p:spPr>
          <a:xfrm>
            <a:off x="5207687" y="574781"/>
            <a:ext cx="3910" cy="3918"/>
          </a:xfrm>
          <a:custGeom>
            <a:avLst/>
            <a:gdLst/>
            <a:ahLst/>
            <a:cxnLst/>
            <a:rect l="0" t="0" r="0" b="0"/>
            <a:pathLst>
              <a:path w="6096" h="6108">
                <a:moveTo>
                  <a:pt x="0" y="6108"/>
                </a:moveTo>
                <a:lnTo>
                  <a:pt x="6096" y="6108"/>
                </a:lnTo>
                <a:lnTo>
                  <a:pt x="6096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91" name="Freeform 291"/>
          <p:cNvSpPr/>
          <p:nvPr/>
        </p:nvSpPr>
        <p:spPr>
          <a:xfrm>
            <a:off x="5211598" y="574781"/>
            <a:ext cx="887599" cy="3918"/>
          </a:xfrm>
          <a:custGeom>
            <a:avLst/>
            <a:gdLst/>
            <a:ahLst/>
            <a:cxnLst/>
            <a:rect l="0" t="0" r="0" b="0"/>
            <a:pathLst>
              <a:path w="1383792" h="6108">
                <a:moveTo>
                  <a:pt x="0" y="6108"/>
                </a:moveTo>
                <a:lnTo>
                  <a:pt x="1383792" y="6108"/>
                </a:lnTo>
                <a:lnTo>
                  <a:pt x="1383792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92" name="Freeform 292"/>
          <p:cNvSpPr/>
          <p:nvPr/>
        </p:nvSpPr>
        <p:spPr>
          <a:xfrm>
            <a:off x="6099197" y="574781"/>
            <a:ext cx="3910" cy="3918"/>
          </a:xfrm>
          <a:custGeom>
            <a:avLst/>
            <a:gdLst/>
            <a:ahLst/>
            <a:cxnLst/>
            <a:rect l="0" t="0" r="0" b="0"/>
            <a:pathLst>
              <a:path w="6096" h="6108">
                <a:moveTo>
                  <a:pt x="0" y="6108"/>
                </a:moveTo>
                <a:lnTo>
                  <a:pt x="6096" y="6108"/>
                </a:lnTo>
                <a:lnTo>
                  <a:pt x="6096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93" name="Freeform 293"/>
          <p:cNvSpPr/>
          <p:nvPr/>
        </p:nvSpPr>
        <p:spPr>
          <a:xfrm>
            <a:off x="6103107" y="574781"/>
            <a:ext cx="898361" cy="3918"/>
          </a:xfrm>
          <a:custGeom>
            <a:avLst/>
            <a:gdLst/>
            <a:ahLst/>
            <a:cxnLst/>
            <a:rect l="0" t="0" r="0" b="0"/>
            <a:pathLst>
              <a:path w="1400569" h="6108">
                <a:moveTo>
                  <a:pt x="0" y="6108"/>
                </a:moveTo>
                <a:lnTo>
                  <a:pt x="1400569" y="6108"/>
                </a:lnTo>
                <a:lnTo>
                  <a:pt x="1400569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94" name="Freeform 294"/>
          <p:cNvSpPr/>
          <p:nvPr/>
        </p:nvSpPr>
        <p:spPr>
          <a:xfrm>
            <a:off x="7001459" y="574781"/>
            <a:ext cx="3910" cy="3918"/>
          </a:xfrm>
          <a:custGeom>
            <a:avLst/>
            <a:gdLst/>
            <a:ahLst/>
            <a:cxnLst/>
            <a:rect l="0" t="0" r="0" b="0"/>
            <a:pathLst>
              <a:path w="6096" h="6108">
                <a:moveTo>
                  <a:pt x="0" y="6108"/>
                </a:moveTo>
                <a:lnTo>
                  <a:pt x="6096" y="6108"/>
                </a:lnTo>
                <a:lnTo>
                  <a:pt x="6096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95" name="Freeform 295"/>
          <p:cNvSpPr/>
          <p:nvPr/>
        </p:nvSpPr>
        <p:spPr>
          <a:xfrm>
            <a:off x="7969217" y="574781"/>
            <a:ext cx="3910" cy="3918"/>
          </a:xfrm>
          <a:custGeom>
            <a:avLst/>
            <a:gdLst/>
            <a:ahLst/>
            <a:cxnLst/>
            <a:rect l="0" t="0" r="0" b="0"/>
            <a:pathLst>
              <a:path w="6096" h="6108">
                <a:moveTo>
                  <a:pt x="0" y="6108"/>
                </a:moveTo>
                <a:lnTo>
                  <a:pt x="6096" y="6108"/>
                </a:lnTo>
                <a:lnTo>
                  <a:pt x="6096" y="0"/>
                </a:lnTo>
                <a:lnTo>
                  <a:pt x="0" y="0"/>
                </a:lnTo>
                <a:lnTo>
                  <a:pt x="0" y="6108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96" name="Freeform 296"/>
          <p:cNvSpPr/>
          <p:nvPr/>
        </p:nvSpPr>
        <p:spPr>
          <a:xfrm>
            <a:off x="4318134" y="578700"/>
            <a:ext cx="3910" cy="287394"/>
          </a:xfrm>
          <a:custGeom>
            <a:avLst/>
            <a:gdLst/>
            <a:ahLst/>
            <a:cxnLst/>
            <a:rect l="0" t="0" r="0" b="0"/>
            <a:pathLst>
              <a:path w="6096" h="448056">
                <a:moveTo>
                  <a:pt x="0" y="448056"/>
                </a:moveTo>
                <a:lnTo>
                  <a:pt x="6096" y="448056"/>
                </a:lnTo>
                <a:lnTo>
                  <a:pt x="6096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97" name="Freeform 297"/>
          <p:cNvSpPr/>
          <p:nvPr/>
        </p:nvSpPr>
        <p:spPr>
          <a:xfrm>
            <a:off x="4318134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98" name="Freeform 298"/>
          <p:cNvSpPr/>
          <p:nvPr/>
        </p:nvSpPr>
        <p:spPr>
          <a:xfrm>
            <a:off x="4318134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299" name="Freeform 299"/>
          <p:cNvSpPr/>
          <p:nvPr/>
        </p:nvSpPr>
        <p:spPr>
          <a:xfrm>
            <a:off x="4322043" y="866094"/>
            <a:ext cx="885644" cy="3910"/>
          </a:xfrm>
          <a:custGeom>
            <a:avLst/>
            <a:gdLst/>
            <a:ahLst/>
            <a:cxnLst/>
            <a:rect l="0" t="0" r="0" b="0"/>
            <a:pathLst>
              <a:path w="1380744" h="6096">
                <a:moveTo>
                  <a:pt x="0" y="6096"/>
                </a:moveTo>
                <a:lnTo>
                  <a:pt x="1380744" y="6096"/>
                </a:lnTo>
                <a:lnTo>
                  <a:pt x="1380744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300" name="Freeform 300"/>
          <p:cNvSpPr/>
          <p:nvPr/>
        </p:nvSpPr>
        <p:spPr>
          <a:xfrm>
            <a:off x="5207687" y="578700"/>
            <a:ext cx="3910" cy="287394"/>
          </a:xfrm>
          <a:custGeom>
            <a:avLst/>
            <a:gdLst/>
            <a:ahLst/>
            <a:cxnLst/>
            <a:rect l="0" t="0" r="0" b="0"/>
            <a:pathLst>
              <a:path w="6096" h="448056">
                <a:moveTo>
                  <a:pt x="0" y="448056"/>
                </a:moveTo>
                <a:lnTo>
                  <a:pt x="6096" y="448056"/>
                </a:lnTo>
                <a:lnTo>
                  <a:pt x="6096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301" name="Freeform 301"/>
          <p:cNvSpPr/>
          <p:nvPr/>
        </p:nvSpPr>
        <p:spPr>
          <a:xfrm>
            <a:off x="5207687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302" name="Freeform 302"/>
          <p:cNvSpPr/>
          <p:nvPr/>
        </p:nvSpPr>
        <p:spPr>
          <a:xfrm>
            <a:off x="5211598" y="866094"/>
            <a:ext cx="887599" cy="3910"/>
          </a:xfrm>
          <a:custGeom>
            <a:avLst/>
            <a:gdLst/>
            <a:ahLst/>
            <a:cxnLst/>
            <a:rect l="0" t="0" r="0" b="0"/>
            <a:pathLst>
              <a:path w="1383792" h="6096">
                <a:moveTo>
                  <a:pt x="0" y="6096"/>
                </a:moveTo>
                <a:lnTo>
                  <a:pt x="1383792" y="6096"/>
                </a:lnTo>
                <a:lnTo>
                  <a:pt x="1383792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303" name="Freeform 303"/>
          <p:cNvSpPr/>
          <p:nvPr/>
        </p:nvSpPr>
        <p:spPr>
          <a:xfrm>
            <a:off x="6099197" y="578700"/>
            <a:ext cx="3910" cy="287394"/>
          </a:xfrm>
          <a:custGeom>
            <a:avLst/>
            <a:gdLst/>
            <a:ahLst/>
            <a:cxnLst/>
            <a:rect l="0" t="0" r="0" b="0"/>
            <a:pathLst>
              <a:path w="6096" h="448056">
                <a:moveTo>
                  <a:pt x="0" y="448056"/>
                </a:moveTo>
                <a:lnTo>
                  <a:pt x="6096" y="448056"/>
                </a:lnTo>
                <a:lnTo>
                  <a:pt x="6096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304" name="Freeform 304"/>
          <p:cNvSpPr/>
          <p:nvPr/>
        </p:nvSpPr>
        <p:spPr>
          <a:xfrm>
            <a:off x="6099197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305" name="Freeform 305"/>
          <p:cNvSpPr/>
          <p:nvPr/>
        </p:nvSpPr>
        <p:spPr>
          <a:xfrm>
            <a:off x="6103107" y="866094"/>
            <a:ext cx="898361" cy="3910"/>
          </a:xfrm>
          <a:custGeom>
            <a:avLst/>
            <a:gdLst/>
            <a:ahLst/>
            <a:cxnLst/>
            <a:rect l="0" t="0" r="0" b="0"/>
            <a:pathLst>
              <a:path w="1400569" h="6096">
                <a:moveTo>
                  <a:pt x="0" y="6096"/>
                </a:moveTo>
                <a:lnTo>
                  <a:pt x="1400569" y="6096"/>
                </a:lnTo>
                <a:lnTo>
                  <a:pt x="1400569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306" name="Freeform 306"/>
          <p:cNvSpPr/>
          <p:nvPr/>
        </p:nvSpPr>
        <p:spPr>
          <a:xfrm>
            <a:off x="7001459" y="578700"/>
            <a:ext cx="3910" cy="287394"/>
          </a:xfrm>
          <a:custGeom>
            <a:avLst/>
            <a:gdLst/>
            <a:ahLst/>
            <a:cxnLst/>
            <a:rect l="0" t="0" r="0" b="0"/>
            <a:pathLst>
              <a:path w="6096" h="448056">
                <a:moveTo>
                  <a:pt x="0" y="448056"/>
                </a:moveTo>
                <a:lnTo>
                  <a:pt x="6096" y="448056"/>
                </a:lnTo>
                <a:lnTo>
                  <a:pt x="6096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307" name="Freeform 307"/>
          <p:cNvSpPr/>
          <p:nvPr/>
        </p:nvSpPr>
        <p:spPr>
          <a:xfrm>
            <a:off x="7001459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308" name="Freeform 308"/>
          <p:cNvSpPr/>
          <p:nvPr/>
        </p:nvSpPr>
        <p:spPr>
          <a:xfrm>
            <a:off x="7005370" y="866094"/>
            <a:ext cx="963847" cy="3910"/>
          </a:xfrm>
          <a:custGeom>
            <a:avLst/>
            <a:gdLst/>
            <a:ahLst/>
            <a:cxnLst/>
            <a:rect l="0" t="0" r="0" b="0"/>
            <a:pathLst>
              <a:path w="1502664" h="6096">
                <a:moveTo>
                  <a:pt x="0" y="6096"/>
                </a:moveTo>
                <a:lnTo>
                  <a:pt x="1502664" y="6096"/>
                </a:lnTo>
                <a:lnTo>
                  <a:pt x="1502664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309" name="Freeform 309"/>
          <p:cNvSpPr/>
          <p:nvPr/>
        </p:nvSpPr>
        <p:spPr>
          <a:xfrm>
            <a:off x="7969217" y="578700"/>
            <a:ext cx="3910" cy="287394"/>
          </a:xfrm>
          <a:custGeom>
            <a:avLst/>
            <a:gdLst/>
            <a:ahLst/>
            <a:cxnLst/>
            <a:rect l="0" t="0" r="0" b="0"/>
            <a:pathLst>
              <a:path w="6096" h="448056">
                <a:moveTo>
                  <a:pt x="0" y="448056"/>
                </a:moveTo>
                <a:lnTo>
                  <a:pt x="6096" y="448056"/>
                </a:lnTo>
                <a:lnTo>
                  <a:pt x="6096" y="0"/>
                </a:lnTo>
                <a:lnTo>
                  <a:pt x="0" y="0"/>
                </a:lnTo>
                <a:lnTo>
                  <a:pt x="0" y="44805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310" name="Freeform 310"/>
          <p:cNvSpPr/>
          <p:nvPr/>
        </p:nvSpPr>
        <p:spPr>
          <a:xfrm>
            <a:off x="7969217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311" name="Freeform 311"/>
          <p:cNvSpPr/>
          <p:nvPr/>
        </p:nvSpPr>
        <p:spPr>
          <a:xfrm>
            <a:off x="7969217" y="866094"/>
            <a:ext cx="3910" cy="3910"/>
          </a:xfrm>
          <a:custGeom>
            <a:avLst/>
            <a:gdLst/>
            <a:ahLst/>
            <a:cxnLst/>
            <a:rect l="0" t="0" r="0" b="0"/>
            <a:pathLst>
              <a:path w="6096" h="6096">
                <a:moveTo>
                  <a:pt x="0" y="6096"/>
                </a:moveTo>
                <a:lnTo>
                  <a:pt x="6096" y="6096"/>
                </a:lnTo>
                <a:lnTo>
                  <a:pt x="6096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pic>
        <p:nvPicPr>
          <p:cNvPr id="312" name="Picture 13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47567" y="492756"/>
            <a:ext cx="874076" cy="225999"/>
          </a:xfrm>
          <a:prstGeom prst="rect">
            <a:avLst/>
          </a:prstGeom>
          <a:noFill/>
        </p:spPr>
      </p:pic>
      <p:sp>
        <p:nvSpPr>
          <p:cNvPr id="313" name="Freeform 313"/>
          <p:cNvSpPr/>
          <p:nvPr/>
        </p:nvSpPr>
        <p:spPr>
          <a:xfrm>
            <a:off x="4320089" y="1858289"/>
            <a:ext cx="3635442" cy="191596"/>
          </a:xfrm>
          <a:custGeom>
            <a:avLst/>
            <a:gdLst/>
            <a:ahLst/>
            <a:cxnLst/>
            <a:rect l="0" t="0" r="0" b="0"/>
            <a:pathLst>
              <a:path w="5667755" h="298704">
                <a:moveTo>
                  <a:pt x="0" y="298704"/>
                </a:moveTo>
                <a:lnTo>
                  <a:pt x="5667755" y="298704"/>
                </a:lnTo>
                <a:lnTo>
                  <a:pt x="5667755" y="0"/>
                </a:lnTo>
                <a:lnTo>
                  <a:pt x="0" y="0"/>
                </a:lnTo>
                <a:lnTo>
                  <a:pt x="0" y="298704"/>
                </a:lnTo>
                <a:close/>
              </a:path>
            </a:pathLst>
          </a:custGeom>
          <a:solidFill>
            <a:srgbClr val="EBEBEB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sp>
        <p:nvSpPr>
          <p:cNvPr id="314" name="Freeform 314"/>
          <p:cNvSpPr/>
          <p:nvPr/>
        </p:nvSpPr>
        <p:spPr>
          <a:xfrm>
            <a:off x="4364078" y="1858289"/>
            <a:ext cx="3547465" cy="191596"/>
          </a:xfrm>
          <a:custGeom>
            <a:avLst/>
            <a:gdLst/>
            <a:ahLst/>
            <a:cxnLst/>
            <a:rect l="0" t="0" r="0" b="0"/>
            <a:pathLst>
              <a:path w="5530596" h="298704">
                <a:moveTo>
                  <a:pt x="0" y="298704"/>
                </a:moveTo>
                <a:lnTo>
                  <a:pt x="5530596" y="298704"/>
                </a:lnTo>
                <a:lnTo>
                  <a:pt x="5530596" y="0"/>
                </a:lnTo>
                <a:lnTo>
                  <a:pt x="0" y="0"/>
                </a:lnTo>
                <a:lnTo>
                  <a:pt x="0" y="298704"/>
                </a:lnTo>
                <a:close/>
              </a:path>
            </a:pathLst>
          </a:custGeom>
          <a:solidFill>
            <a:srgbClr val="EBEBEB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 sz="1155"/>
          </a:p>
        </p:txBody>
      </p:sp>
      <p:pic>
        <p:nvPicPr>
          <p:cNvPr id="315" name="Picture 31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5176" y="2451325"/>
            <a:ext cx="97753" cy="318444"/>
          </a:xfrm>
          <a:prstGeom prst="rect">
            <a:avLst/>
          </a:prstGeom>
          <a:noFill/>
        </p:spPr>
      </p:pic>
      <p:pic>
        <p:nvPicPr>
          <p:cNvPr id="316" name="Picture 31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45425" y="2467197"/>
            <a:ext cx="445539" cy="187780"/>
          </a:xfrm>
          <a:prstGeom prst="rect">
            <a:avLst/>
          </a:prstGeom>
          <a:noFill/>
        </p:spPr>
      </p:pic>
      <p:pic>
        <p:nvPicPr>
          <p:cNvPr id="317" name="Picture 31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58318" y="2495341"/>
            <a:ext cx="640516" cy="273682"/>
          </a:xfrm>
          <a:prstGeom prst="rect">
            <a:avLst/>
          </a:prstGeom>
          <a:noFill/>
        </p:spPr>
      </p:pic>
      <p:sp>
        <p:nvSpPr>
          <p:cNvPr id="318" name="Rectangle 318"/>
          <p:cNvSpPr/>
          <p:nvPr/>
        </p:nvSpPr>
        <p:spPr>
          <a:xfrm>
            <a:off x="4364078" y="212086"/>
            <a:ext cx="2749471" cy="17774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900" dirty="0">
                <a:solidFill>
                  <a:srgbClr val="000000"/>
                </a:solidFill>
                <a:latin typeface="Calibri"/>
              </a:rPr>
              <a:t>Th</a:t>
            </a:r>
            <a:r>
              <a:rPr lang="nl-NL" sz="900" spc="-10" dirty="0">
                <a:solidFill>
                  <a:srgbClr val="000000"/>
                </a:solidFill>
                <a:latin typeface="Calibri"/>
              </a:rPr>
              <a:t>e</a:t>
            </a:r>
            <a:r>
              <a:rPr lang="nl-NL" sz="900" dirty="0">
                <a:solidFill>
                  <a:srgbClr val="000000"/>
                </a:solidFill>
                <a:latin typeface="Calibri"/>
              </a:rPr>
              <a:t>ma:</a:t>
            </a:r>
            <a:r>
              <a:rPr lang="nl-NL" sz="1155" dirty="0">
                <a:solidFill>
                  <a:srgbClr val="000000"/>
                </a:solidFill>
                <a:latin typeface="Calibri"/>
              </a:rPr>
              <a:t> </a:t>
            </a:r>
            <a:r>
              <a:rPr lang="nl-NL" sz="831" b="1" dirty="0">
                <a:solidFill>
                  <a:srgbClr val="000000"/>
                </a:solidFill>
                <a:latin typeface="Calibri-Bold"/>
              </a:rPr>
              <a:t>Flach- und Rippenriemen prüfen und ersetzen</a:t>
            </a:r>
            <a:r>
              <a:rPr lang="nl-NL" sz="1155" dirty="0">
                <a:solidFill>
                  <a:srgbClr val="000000"/>
                </a:solidFill>
                <a:latin typeface="Calibri"/>
              </a:rPr>
              <a:t> </a:t>
            </a:r>
          </a:p>
        </p:txBody>
      </p:sp>
      <p:sp>
        <p:nvSpPr>
          <p:cNvPr id="319" name="Rectangle 319"/>
          <p:cNvSpPr/>
          <p:nvPr/>
        </p:nvSpPr>
        <p:spPr>
          <a:xfrm>
            <a:off x="4364078" y="423850"/>
            <a:ext cx="3693319" cy="2759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3562964" algn="l"/>
                <a:tab pos="3562964" algn="l"/>
              </a:tabLst>
            </a:pPr>
            <a:r>
              <a:rPr lang="nl-NL" sz="1072" baseline="60869" dirty="0">
                <a:solidFill>
                  <a:srgbClr val="000000"/>
                </a:solidFill>
                <a:latin typeface="Calibri"/>
              </a:rPr>
              <a:t>Name &amp; </a:t>
            </a:r>
            <a:r>
              <a:rPr lang="nl-NL" sz="1072" spc="-10" baseline="60869" dirty="0">
                <a:solidFill>
                  <a:srgbClr val="000000"/>
                </a:solidFill>
                <a:latin typeface="Calibri"/>
              </a:rPr>
              <a:t>V</a:t>
            </a:r>
            <a:r>
              <a:rPr lang="nl-NL" sz="1072" baseline="60869" dirty="0">
                <a:solidFill>
                  <a:srgbClr val="000000"/>
                </a:solidFill>
                <a:latin typeface="Calibri"/>
              </a:rPr>
              <a:t>orname  	</a:t>
            </a:r>
            <a:r>
              <a:rPr lang="nl-NL" sz="1793" dirty="0">
                <a:solidFill>
                  <a:srgbClr val="000000"/>
                </a:solidFill>
                <a:latin typeface="Calibri"/>
              </a:rPr>
              <a:t> 	</a:t>
            </a:r>
          </a:p>
        </p:txBody>
      </p:sp>
      <p:sp>
        <p:nvSpPr>
          <p:cNvPr id="320" name="Rectangle 320"/>
          <p:cNvSpPr/>
          <p:nvPr/>
        </p:nvSpPr>
        <p:spPr>
          <a:xfrm>
            <a:off x="4364078" y="656890"/>
            <a:ext cx="519951" cy="10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707" dirty="0">
                <a:solidFill>
                  <a:srgbClr val="000000"/>
                </a:solidFill>
                <a:latin typeface="Calibri"/>
              </a:rPr>
              <a:t>AGVS / </a:t>
            </a:r>
            <a:r>
              <a:rPr lang="nl-NL" sz="707" spc="-8" dirty="0">
                <a:solidFill>
                  <a:srgbClr val="000000"/>
                </a:solidFill>
                <a:latin typeface="Calibri"/>
              </a:rPr>
              <a:t>U</a:t>
            </a:r>
            <a:r>
              <a:rPr lang="nl-NL" sz="707" dirty="0">
                <a:solidFill>
                  <a:srgbClr val="000000"/>
                </a:solidFill>
                <a:latin typeface="Calibri"/>
              </a:rPr>
              <a:t>PSA  </a:t>
            </a:r>
          </a:p>
        </p:txBody>
      </p:sp>
      <p:sp>
        <p:nvSpPr>
          <p:cNvPr id="321" name="Rectangle 321"/>
          <p:cNvSpPr/>
          <p:nvPr/>
        </p:nvSpPr>
        <p:spPr>
          <a:xfrm>
            <a:off x="5253631" y="547407"/>
            <a:ext cx="437620" cy="21935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707" dirty="0">
                <a:solidFill>
                  <a:srgbClr val="000000"/>
                </a:solidFill>
                <a:latin typeface="Calibri"/>
              </a:rPr>
              <a:t>Dat</a:t>
            </a:r>
            <a:r>
              <a:rPr lang="nl-NL" sz="707" spc="-10" dirty="0">
                <a:solidFill>
                  <a:srgbClr val="000000"/>
                </a:solidFill>
                <a:latin typeface="Calibri"/>
              </a:rPr>
              <a:t>u</a:t>
            </a:r>
            <a:r>
              <a:rPr lang="nl-NL" sz="707" dirty="0">
                <a:solidFill>
                  <a:srgbClr val="000000"/>
                </a:solidFill>
                <a:latin typeface="Calibri"/>
              </a:rPr>
              <a:t>m:  </a:t>
            </a:r>
          </a:p>
          <a:p>
            <a:pPr>
              <a:lnSpc>
                <a:spcPts val="862"/>
              </a:lnSpc>
            </a:pPr>
            <a:r>
              <a:rPr lang="nl-NL" sz="707" dirty="0">
                <a:solidFill>
                  <a:srgbClr val="000000"/>
                </a:solidFill>
                <a:latin typeface="Calibri"/>
              </a:rPr>
              <a:t>16.06.2026 </a:t>
            </a:r>
          </a:p>
        </p:txBody>
      </p:sp>
      <p:sp>
        <p:nvSpPr>
          <p:cNvPr id="322" name="Rectangle 322"/>
          <p:cNvSpPr/>
          <p:nvPr/>
        </p:nvSpPr>
        <p:spPr>
          <a:xfrm>
            <a:off x="6145142" y="547407"/>
            <a:ext cx="660437" cy="10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707" dirty="0">
                <a:solidFill>
                  <a:srgbClr val="000000"/>
                </a:solidFill>
                <a:latin typeface="Calibri"/>
              </a:rPr>
              <a:t>Ausbildungsjahr:  </a:t>
            </a:r>
          </a:p>
        </p:txBody>
      </p:sp>
      <p:sp>
        <p:nvSpPr>
          <p:cNvPr id="323" name="Rectangle 323"/>
          <p:cNvSpPr/>
          <p:nvPr/>
        </p:nvSpPr>
        <p:spPr>
          <a:xfrm>
            <a:off x="6145141" y="656890"/>
            <a:ext cx="109004" cy="10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707" dirty="0">
                <a:solidFill>
                  <a:srgbClr val="000000"/>
                </a:solidFill>
                <a:latin typeface="Calibri"/>
              </a:rPr>
              <a:t>  1 </a:t>
            </a:r>
          </a:p>
        </p:txBody>
      </p:sp>
      <p:sp>
        <p:nvSpPr>
          <p:cNvPr id="324" name="Rectangle 324"/>
          <p:cNvSpPr/>
          <p:nvPr/>
        </p:nvSpPr>
        <p:spPr>
          <a:xfrm>
            <a:off x="4364078" y="826385"/>
            <a:ext cx="32060" cy="1384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900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325" name="Rectangle 325"/>
          <p:cNvSpPr/>
          <p:nvPr/>
        </p:nvSpPr>
        <p:spPr>
          <a:xfrm>
            <a:off x="4364077" y="6405162"/>
            <a:ext cx="3659976" cy="1384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1772150" algn="l"/>
                <a:tab pos="3197323" algn="l"/>
              </a:tabLst>
            </a:pPr>
            <a:r>
              <a:rPr lang="nl-NL" sz="515" dirty="0">
                <a:solidFill>
                  <a:srgbClr val="000000"/>
                </a:solidFill>
                <a:latin typeface="ArialMT"/>
              </a:rPr>
              <a:t>Name des E</a:t>
            </a:r>
            <a:r>
              <a:rPr lang="nl-NL" sz="515" spc="-10" dirty="0">
                <a:solidFill>
                  <a:srgbClr val="000000"/>
                </a:solidFill>
                <a:latin typeface="ArialMT"/>
              </a:rPr>
              <a:t>r</a:t>
            </a:r>
            <a:r>
              <a:rPr lang="nl-NL" sz="515" dirty="0">
                <a:solidFill>
                  <a:srgbClr val="000000"/>
                </a:solidFill>
                <a:latin typeface="ArialMT"/>
              </a:rPr>
              <a:t>stelle</a:t>
            </a:r>
            <a:r>
              <a:rPr lang="nl-NL" sz="515" spc="-10" dirty="0">
                <a:solidFill>
                  <a:srgbClr val="000000"/>
                </a:solidFill>
                <a:latin typeface="ArialMT"/>
              </a:rPr>
              <a:t>r</a:t>
            </a:r>
            <a:r>
              <a:rPr lang="nl-NL" sz="515" dirty="0">
                <a:solidFill>
                  <a:srgbClr val="000000"/>
                </a:solidFill>
                <a:latin typeface="ArialMT"/>
              </a:rPr>
              <a:t>s 	3 	Erst</a:t>
            </a:r>
            <a:r>
              <a:rPr lang="nl-NL" sz="515" spc="-10" dirty="0">
                <a:solidFill>
                  <a:srgbClr val="000000"/>
                </a:solidFill>
                <a:latin typeface="ArialMT"/>
              </a:rPr>
              <a:t>e</a:t>
            </a:r>
            <a:r>
              <a:rPr lang="nl-NL" sz="515" dirty="0">
                <a:solidFill>
                  <a:srgbClr val="000000"/>
                </a:solidFill>
                <a:latin typeface="ArialMT"/>
              </a:rPr>
              <a:t>lldatum: </a:t>
            </a:r>
            <a:r>
              <a:rPr lang="nl-NL" sz="900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326" name="Rectangle 326"/>
          <p:cNvSpPr/>
          <p:nvPr/>
        </p:nvSpPr>
        <p:spPr>
          <a:xfrm>
            <a:off x="4364078" y="971688"/>
            <a:ext cx="2244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327" name="Rectangle 327"/>
          <p:cNvSpPr/>
          <p:nvPr/>
        </p:nvSpPr>
        <p:spPr>
          <a:xfrm>
            <a:off x="4364078" y="1079192"/>
            <a:ext cx="501740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Motor starten </a:t>
            </a:r>
          </a:p>
        </p:txBody>
      </p:sp>
      <p:sp>
        <p:nvSpPr>
          <p:cNvPr id="328" name="Rectangle 328"/>
          <p:cNvSpPr/>
          <p:nvPr/>
        </p:nvSpPr>
        <p:spPr>
          <a:xfrm>
            <a:off x="4364078" y="1186696"/>
            <a:ext cx="690895" cy="1939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Kurz laufen lassen </a:t>
            </a:r>
          </a:p>
          <a:p>
            <a:pPr>
              <a:lnSpc>
                <a:spcPts val="846"/>
              </a:lnSpc>
            </a:pPr>
            <a:r>
              <a:rPr lang="nl-NL" sz="639" dirty="0">
                <a:solidFill>
                  <a:srgbClr val="000000"/>
                </a:solidFill>
                <a:latin typeface="ArialMT"/>
              </a:rPr>
              <a:t>Achten auf: </a:t>
            </a:r>
          </a:p>
        </p:txBody>
      </p:sp>
      <p:sp>
        <p:nvSpPr>
          <p:cNvPr id="329" name="Rectangle 329"/>
          <p:cNvSpPr/>
          <p:nvPr/>
        </p:nvSpPr>
        <p:spPr>
          <a:xfrm>
            <a:off x="4510689" y="1407627"/>
            <a:ext cx="57740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141737" algn="l"/>
              </a:tabLst>
            </a:pPr>
            <a:r>
              <a:rPr lang="nl-NL" sz="639" dirty="0">
                <a:solidFill>
                  <a:srgbClr val="000000"/>
                </a:solidFill>
                <a:latin typeface="Symbol"/>
              </a:rPr>
              <a:t>•</a:t>
            </a:r>
            <a:r>
              <a:rPr lang="nl-NL" sz="639" dirty="0">
                <a:solidFill>
                  <a:srgbClr val="000000"/>
                </a:solidFill>
                <a:latin typeface="ArialMT"/>
              </a:rPr>
              <a:t> 	Quietschen </a:t>
            </a:r>
          </a:p>
        </p:txBody>
      </p:sp>
      <p:sp>
        <p:nvSpPr>
          <p:cNvPr id="330" name="Rectangle 330"/>
          <p:cNvSpPr/>
          <p:nvPr/>
        </p:nvSpPr>
        <p:spPr>
          <a:xfrm>
            <a:off x="4510689" y="1521054"/>
            <a:ext cx="503664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141737" algn="l"/>
              </a:tabLst>
            </a:pPr>
            <a:r>
              <a:rPr lang="nl-NL" sz="639" dirty="0">
                <a:solidFill>
                  <a:srgbClr val="000000"/>
                </a:solidFill>
                <a:latin typeface="Symbol"/>
              </a:rPr>
              <a:t>•</a:t>
            </a:r>
            <a:r>
              <a:rPr lang="nl-NL" sz="639" dirty="0">
                <a:solidFill>
                  <a:srgbClr val="000000"/>
                </a:solidFill>
                <a:latin typeface="ArialMT"/>
              </a:rPr>
              <a:t> 	Schlagen </a:t>
            </a:r>
          </a:p>
        </p:txBody>
      </p:sp>
      <p:sp>
        <p:nvSpPr>
          <p:cNvPr id="331" name="Rectangle 331"/>
          <p:cNvSpPr/>
          <p:nvPr/>
        </p:nvSpPr>
        <p:spPr>
          <a:xfrm>
            <a:off x="4510689" y="1634480"/>
            <a:ext cx="718466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141737" algn="l"/>
              </a:tabLst>
            </a:pPr>
            <a:r>
              <a:rPr lang="nl-NL" sz="639" dirty="0">
                <a:solidFill>
                  <a:srgbClr val="000000"/>
                </a:solidFill>
                <a:latin typeface="Symbol"/>
              </a:rPr>
              <a:t>•</a:t>
            </a:r>
            <a:r>
              <a:rPr lang="nl-NL" sz="639" dirty="0">
                <a:solidFill>
                  <a:srgbClr val="000000"/>
                </a:solidFill>
                <a:latin typeface="ArialMT"/>
              </a:rPr>
              <a:t> 	Unruhigen Lauf </a:t>
            </a:r>
          </a:p>
        </p:txBody>
      </p:sp>
      <p:sp>
        <p:nvSpPr>
          <p:cNvPr id="332" name="Rectangle 332"/>
          <p:cNvSpPr/>
          <p:nvPr/>
        </p:nvSpPr>
        <p:spPr>
          <a:xfrm>
            <a:off x="4364078" y="1747856"/>
            <a:ext cx="17634" cy="792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515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333" name="Rectangle 333"/>
          <p:cNvSpPr/>
          <p:nvPr/>
        </p:nvSpPr>
        <p:spPr>
          <a:xfrm>
            <a:off x="4364078" y="1874497"/>
            <a:ext cx="2319546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b="1" dirty="0">
                <a:solidFill>
                  <a:srgbClr val="000000"/>
                </a:solidFill>
                <a:latin typeface="Arial-BoldMT"/>
              </a:rPr>
              <a:t>Das merke ich mir: </a:t>
            </a:r>
            <a:r>
              <a:rPr lang="nl-NL" sz="639" dirty="0">
                <a:solidFill>
                  <a:srgbClr val="000000"/>
                </a:solidFill>
                <a:latin typeface="ArialMT"/>
              </a:rPr>
              <a:t>Notieren Sie Ihre wichtigsten Erkenntnisse. </a:t>
            </a:r>
          </a:p>
        </p:txBody>
      </p:sp>
      <p:sp>
        <p:nvSpPr>
          <p:cNvPr id="334" name="Rectangle 334"/>
          <p:cNvSpPr/>
          <p:nvPr/>
        </p:nvSpPr>
        <p:spPr>
          <a:xfrm>
            <a:off x="4364078" y="2025475"/>
            <a:ext cx="17634" cy="792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515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335" name="Rectangle 335"/>
          <p:cNvSpPr/>
          <p:nvPr/>
        </p:nvSpPr>
        <p:spPr>
          <a:xfrm>
            <a:off x="4364077" y="2105625"/>
            <a:ext cx="3348674" cy="1939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Auch die Feder des Spanners hat verschleiss. Die Federkraft lässt nach. Spätestens beim 2. </a:t>
            </a:r>
          </a:p>
          <a:p>
            <a:pPr>
              <a:lnSpc>
                <a:spcPts val="846"/>
              </a:lnSpc>
            </a:pPr>
            <a:r>
              <a:rPr lang="nl-NL" sz="639" dirty="0">
                <a:solidFill>
                  <a:srgbClr val="000000"/>
                </a:solidFill>
                <a:latin typeface="ArialMT"/>
              </a:rPr>
              <a:t>Riemenwechsel den Spanner mit ersetzen.  </a:t>
            </a:r>
          </a:p>
        </p:txBody>
      </p:sp>
      <p:sp>
        <p:nvSpPr>
          <p:cNvPr id="336" name="Rectangle 336"/>
          <p:cNvSpPr/>
          <p:nvPr/>
        </p:nvSpPr>
        <p:spPr>
          <a:xfrm>
            <a:off x="4364078" y="2320633"/>
            <a:ext cx="2244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337" name="Rectangle 337"/>
          <p:cNvSpPr/>
          <p:nvPr/>
        </p:nvSpPr>
        <p:spPr>
          <a:xfrm>
            <a:off x="4364078" y="2429111"/>
            <a:ext cx="2244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338" name="Rectangle 338"/>
          <p:cNvSpPr/>
          <p:nvPr/>
        </p:nvSpPr>
        <p:spPr>
          <a:xfrm>
            <a:off x="4364078" y="2536615"/>
            <a:ext cx="426399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01.02.2026 </a:t>
            </a:r>
          </a:p>
        </p:txBody>
      </p:sp>
      <p:sp>
        <p:nvSpPr>
          <p:cNvPr id="339" name="Rectangle 339"/>
          <p:cNvSpPr/>
          <p:nvPr/>
        </p:nvSpPr>
        <p:spPr>
          <a:xfrm>
            <a:off x="4364078" y="2650119"/>
            <a:ext cx="17634" cy="792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515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340" name="Rectangle 340"/>
          <p:cNvSpPr/>
          <p:nvPr/>
        </p:nvSpPr>
        <p:spPr>
          <a:xfrm>
            <a:off x="4364078" y="2730268"/>
            <a:ext cx="3179075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1732118" algn="l"/>
              </a:tabLst>
            </a:pPr>
            <a:r>
              <a:rPr lang="nl-NL" sz="639" dirty="0">
                <a:solidFill>
                  <a:srgbClr val="000000"/>
                </a:solidFill>
                <a:latin typeface="ArialMT"/>
              </a:rPr>
              <a:t>Datum der Besprechung:  	Unterschrift Berufsbildner &amp; Lernende/r </a:t>
            </a:r>
          </a:p>
        </p:txBody>
      </p:sp>
      <p:sp>
        <p:nvSpPr>
          <p:cNvPr id="341" name="Rectangle 341"/>
          <p:cNvSpPr/>
          <p:nvPr/>
        </p:nvSpPr>
        <p:spPr>
          <a:xfrm>
            <a:off x="4364078" y="2824111"/>
            <a:ext cx="2244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342" name="Rectangle 342"/>
          <p:cNvSpPr/>
          <p:nvPr/>
        </p:nvSpPr>
        <p:spPr>
          <a:xfrm>
            <a:off x="4364078" y="2917954"/>
            <a:ext cx="22442" cy="983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639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343" name="Rectangle 343"/>
          <p:cNvSpPr/>
          <p:nvPr/>
        </p:nvSpPr>
        <p:spPr>
          <a:xfrm>
            <a:off x="4364078" y="3017671"/>
            <a:ext cx="17634" cy="792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515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sp>
        <p:nvSpPr>
          <p:cNvPr id="344" name="Rectangle 344"/>
          <p:cNvSpPr/>
          <p:nvPr/>
        </p:nvSpPr>
        <p:spPr>
          <a:xfrm>
            <a:off x="4364078" y="3161702"/>
            <a:ext cx="36870" cy="15760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nl-NL" sz="1024" dirty="0">
                <a:solidFill>
                  <a:srgbClr val="000000"/>
                </a:solidFill>
                <a:latin typeface="ArialMT"/>
              </a:rPr>
              <a:t> </a:t>
            </a:r>
          </a:p>
        </p:txBody>
      </p:sp>
      <p:pic>
        <p:nvPicPr>
          <p:cNvPr id="345" name="Picture 190"/>
          <p:cNvPicPr>
            <a:picLocks noChangeArrowheads="1"/>
          </p:cNvPicPr>
          <p:nvPr/>
        </p:nvPicPr>
        <p:blipFill>
          <a:blip r:embed="rId6">
            <a:alphaModFix amt="225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-4199982">
            <a:off x="3744754" y="1956852"/>
            <a:ext cx="4118126" cy="927768"/>
          </a:xfrm>
          <a:prstGeom prst="rect">
            <a:avLst/>
          </a:prstGeom>
          <a:noFill/>
          <a:effectDag name="">
            <a:xfrm kx="7"/>
          </a:effectDag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C7F70-2971-83B8-6CC8-F92A5FEFF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413E5F-29EF-BE55-662D-0730EEE84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Unterschiede BIVO 2018 vs. 2026</a:t>
            </a:r>
            <a:r>
              <a:rPr lang="de-CH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994289C-49D2-45A1-5647-2AEF5B27F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QV Automobil- Assistenten 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   	</a:t>
            </a:r>
          </a:p>
          <a:p>
            <a:pPr marL="0" indent="0" defTabSz="266700">
              <a:buNone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 defTabSz="266700">
              <a:buNone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	Es entfällt die schriftliche Berufskenntnisprüfung für Automobil-Assistenten/-innen EBA        	künftig komplett.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QV Automobil- Fachmann</a:t>
            </a:r>
          </a:p>
          <a:p>
            <a:pPr marL="0" indent="0" defTabSz="266700">
              <a:buNone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 	</a:t>
            </a:r>
          </a:p>
          <a:p>
            <a:pPr marL="0" indent="0" defTabSz="266700">
              <a:buNone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	Inhaltliche Anpassung wie:</a:t>
            </a:r>
            <a:b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	- Elektro- und Hybridantriebe</a:t>
            </a:r>
            <a:b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	- Fahrassistenzsysteme (ADAS)</a:t>
            </a:r>
            <a:b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	- Infotainmentsysteme</a:t>
            </a:r>
            <a:b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8A75EA5-6750-314F-54FA-066BE8C55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61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E953C-2743-2065-6A66-624B808E7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03B675-98BE-1A90-ABD3-8B9C6A75A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Themenübersicht</a:t>
            </a:r>
            <a:r>
              <a:rPr lang="de-CH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endParaRPr lang="de-DE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453EF29-7C3E-1143-858A-C83F16C51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Unterschiede BIVO 2018 vs. 2026</a:t>
            </a:r>
          </a:p>
          <a:p>
            <a:r>
              <a:rPr lang="de-DE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Kennzahlen Teilnehmer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Digitalisierung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Lernstrategie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 Kursdurchgang alle Berufe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SUVA- Richtlinien (Umsetzung im Lehrbetrieb)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Kursbewertung der Teilnehmer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SwissSkills 2027 in Zug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Administration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2036A9B-F8D5-A377-2B01-E79890470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543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E65EC-DD7E-2602-5541-CF4614C2F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DB6AF6-B4F0-6CA6-A3F6-64981DBF0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Kennzahlen Teilnehmer</a:t>
            </a:r>
            <a:r>
              <a:rPr lang="de-CH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E8EA0F3-5073-05A3-DCC6-0DE50E7FC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9250"/>
            <a:ext cx="10839450" cy="4873625"/>
          </a:xfrm>
        </p:spPr>
        <p:txBody>
          <a:bodyPr>
            <a:normAutofit fontScale="40000" lnSpcReduction="20000"/>
          </a:bodyPr>
          <a:lstStyle/>
          <a:p>
            <a:pPr marL="0" indent="0" defTabSz="1104900">
              <a:buNone/>
            </a:pPr>
            <a:r>
              <a:rPr lang="de-CH" sz="3800" dirty="0">
                <a:latin typeface="Arial" panose="020B0604020202020204" pitchFamily="34" charset="0"/>
                <a:cs typeface="Arial" panose="020B0604020202020204" pitchFamily="34" charset="0"/>
              </a:rPr>
              <a:t>1. Lehrjahr alle Berufe		39 Teilnehmer</a:t>
            </a:r>
            <a: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 defTabSz="266700">
              <a:spcAft>
                <a:spcPts val="600"/>
              </a:spcAft>
              <a:buNone/>
            </a:pPr>
            <a: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  <a:t>	ATAA1	  7 Personen</a:t>
            </a:r>
            <a:b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  <a:t>	AF1		16 Personen</a:t>
            </a:r>
            <a:b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  <a:t>	AMT1		16 Personen</a:t>
            </a:r>
          </a:p>
          <a:p>
            <a:pPr marL="0" indent="0" defTabSz="266700">
              <a:buNone/>
            </a:pPr>
            <a:endParaRPr lang="de-DE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276225">
              <a:buNone/>
            </a:pPr>
            <a: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  <a:t>Bestehende Teilnehmer					98 Teilnehmer			</a:t>
            </a:r>
          </a:p>
          <a:p>
            <a:pPr marL="0" indent="0" defTabSz="266700">
              <a:buNone/>
            </a:pPr>
            <a: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  <a:t>	ATAA2	  8 Personen</a:t>
            </a:r>
            <a:b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  <a:t>	AF2		17 Personen</a:t>
            </a:r>
            <a:b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  <a:t>	AF3		20 Personen</a:t>
            </a:r>
            <a:b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  <a:t>	AMT2		21 Personen</a:t>
            </a:r>
            <a:b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  <a:t>	AMT3		15 Personen</a:t>
            </a:r>
            <a:b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800" dirty="0">
                <a:latin typeface="Arial" panose="020B0604020202020204" pitchFamily="34" charset="0"/>
                <a:cs typeface="Arial" panose="020B0604020202020204" pitchFamily="34" charset="0"/>
              </a:rPr>
              <a:t>	AMT4		17 Personen</a:t>
            </a:r>
          </a:p>
          <a:p>
            <a:pPr marL="0" indent="0" defTabSz="266700">
              <a:buNone/>
            </a:pPr>
            <a:endParaRPr lang="de-DE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276225">
              <a:buNone/>
            </a:pPr>
            <a:br>
              <a:rPr lang="de-DE" sz="45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4500" b="1" dirty="0">
                <a:latin typeface="Arial" panose="020B0604020202020204" pitchFamily="34" charset="0"/>
                <a:cs typeface="Arial" panose="020B0604020202020204" pitchFamily="34" charset="0"/>
              </a:rPr>
              <a:t>Total alle Teilnehmer				137 Teilnehmer</a:t>
            </a:r>
            <a:r>
              <a:rPr lang="de-DE" sz="45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 defTabSz="266700">
              <a:buNone/>
            </a:pPr>
            <a:r>
              <a:rPr lang="de-DE" sz="29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b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D00749B-12F6-CF24-FBF3-BD1EDFE25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50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1E8F4-7167-98C3-AB25-ECBFDD718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24AAD0-F342-E583-F31A-66B87D982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Themenübersicht</a:t>
            </a:r>
            <a:r>
              <a:rPr lang="de-CH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endParaRPr lang="de-DE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D270FF-C67E-2CEA-091D-20C6E01D0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Unterschiede BIVO 2018 vs. 2026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Kennzahlen Teilnehmer</a:t>
            </a:r>
          </a:p>
          <a:p>
            <a:r>
              <a:rPr lang="de-DE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Digitalisierung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Lernstrategie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 Kursdurchgang alle Berufe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SUVA- Richtlinien (Umsetzung im Lehrbetrieb)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Kursbewertung der Teilnehmer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SwissSkills 2027 in Zug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Administration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30B991C-5F59-FB6A-3144-B5D63F887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42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609A5-B659-DF6D-883A-76675A59D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99514-3398-C482-506B-8E99B73D5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Digitalisierung</a:t>
            </a:r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 im Unterricht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ED77427-6893-9DD8-FB92-6DDB80F31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9250"/>
            <a:ext cx="10839450" cy="4873625"/>
          </a:xfrm>
        </p:spPr>
        <p:txBody>
          <a:bodyPr>
            <a:normAutofit/>
          </a:bodyPr>
          <a:lstStyle/>
          <a:p>
            <a:pPr marL="0" indent="0" defTabSz="266700">
              <a:buNone/>
            </a:pPr>
            <a:r>
              <a:rPr lang="de-DE" sz="29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b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Änderungen ab August 2026</a:t>
            </a:r>
            <a:b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66700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Papierloser Unterricht</a:t>
            </a:r>
          </a:p>
          <a:p>
            <a:pPr defTabSz="266700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üK Notizheft und Ringordner sind entfallen</a:t>
            </a:r>
          </a:p>
          <a:p>
            <a:pPr defTabSz="266700"/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66700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Kursunterlagen werden in PDF und OneNote Vorlagen übergeben</a:t>
            </a:r>
          </a:p>
          <a:p>
            <a:pPr defTabSz="266700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PowerPoint- Vorlagen (Theorie- Block) werden für Selbststudium zur Verfügung gestellt</a:t>
            </a:r>
          </a:p>
          <a:p>
            <a:pPr defTabSz="266700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Lernlexikone für Einzelthemen werden für späteren Unterricht zur Verfügung gestellt</a:t>
            </a:r>
          </a:p>
          <a:p>
            <a:pPr defTabSz="266700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Unterricht mit digitalen Hilfsmitteln ist neu erlaubt (siehe Lernstrategie)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60F42E2-3D0D-23D0-062E-EFA689604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890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1261C-7A65-4B4C-248C-B3DC55EA1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C74823-1E96-A8EB-6B5E-CD106DE6F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Themenübersicht</a:t>
            </a:r>
            <a:r>
              <a:rPr lang="de-CH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endParaRPr lang="de-DE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67CB40-E0B0-EB86-C549-0DECF33C0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Unterschiede BIVO 2018 vs. 2026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Kennzahlen Teilnehmer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Digitalisierung</a:t>
            </a:r>
          </a:p>
          <a:p>
            <a:r>
              <a:rPr lang="de-DE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Lernstrategie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 Kursdurchgang alle Berufe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SUVA- Richtlinien (Umsetzung im Lehrbetrieb)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Kursbewertung der Teilnehmer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SwissSkills 2027 in Zug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Administration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798326-C00E-11BB-C03B-BCE1D2029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62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773C3-C88A-867E-CF6C-B9F8E01C3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627BCA-1ADA-5E31-6C06-A92573155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Lernstrategie im Unterricht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761E4D-CD3E-9182-E6D3-268868561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9250"/>
            <a:ext cx="10839450" cy="4873625"/>
          </a:xfrm>
        </p:spPr>
        <p:txBody>
          <a:bodyPr>
            <a:normAutofit/>
          </a:bodyPr>
          <a:lstStyle/>
          <a:p>
            <a:pPr marL="0" indent="0" defTabSz="266700">
              <a:buNone/>
            </a:pPr>
            <a:r>
              <a:rPr lang="de-DE" sz="29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b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Änderungen ab August 2026</a:t>
            </a:r>
            <a:b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66700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Start der Postenarbeit mit einem Leseauftrag im Praxishandbuch nach Leistungszielen</a:t>
            </a:r>
            <a:b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66700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Zusammenfassung der Postenarbeit im Abschnitt ¨Das merke ich mir¨ (Statt üK- Notizheft)</a:t>
            </a:r>
            <a:b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66700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Einfügen von Notiz- Zetteln in den Text- Umfang um Ergänzungen anzubringen</a:t>
            </a:r>
            <a:b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66700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Einbindung von digitalen Hilfsmitteln (Kamera- Funktion, Telefon)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C125A89-BA7F-A6D7-112B-ABA3E6899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541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96666-1FF7-A9BC-0791-69B1A17CE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8E95F-937E-EA1D-7216-7B502F6B1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Lernstrategie im Unterricht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C24770B3-53CD-C8D3-61B9-5DAF270975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381" y="1376401"/>
            <a:ext cx="12887483" cy="486247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75DFA08-25AC-BF04-5A12-F1BDA615E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829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2064C-463F-CD03-6BD9-A1DC2E1E9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D16293-B0E6-25BE-9673-CE48606EA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Themenübersicht</a:t>
            </a:r>
            <a:r>
              <a:rPr lang="de-CH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endParaRPr lang="de-DE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2A3138-BF0B-C38C-3D11-F179B728A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Unterschiede BIVO 2018 vs. 2026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Kennzahlen Teilnehmer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Digitalisierung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Lernstrategie</a:t>
            </a:r>
          </a:p>
          <a:p>
            <a:r>
              <a:rPr lang="de-DE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Kursdurchgang alle Berufe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SUVA- Richtlinien (Umsetzung im Lehrbetrieb)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Kursbewertung der Teilnehmer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SwissSkills 2027 in Zug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Administration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A8D7244-C613-2F41-0DD2-63145F167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18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24AF9-1C13-8F88-0B92-93F3908F5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A7542C-4D4D-828E-9D20-4DBC324D8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1. Kursdurchgang alle Berufe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15F6B2C-69E9-98CD-46D8-3E87FAB66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9250"/>
            <a:ext cx="10839450" cy="4873625"/>
          </a:xfrm>
        </p:spPr>
        <p:txBody>
          <a:bodyPr>
            <a:normAutofit/>
          </a:bodyPr>
          <a:lstStyle/>
          <a:p>
            <a:pPr marL="0" indent="0" defTabSz="266700">
              <a:buNone/>
            </a:pPr>
            <a:r>
              <a:rPr lang="de-DE" sz="29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b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Fazit nach 16 Tagen Einführungskurs (4 Tage Einführungskurs, 4 Klassen)</a:t>
            </a:r>
            <a:b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266700">
              <a:buNone/>
            </a:pPr>
            <a:r>
              <a:rPr lang="de-DE" sz="1800" b="1" dirty="0">
                <a:latin typeface="Arial" panose="020B0604020202020204" pitchFamily="34" charset="0"/>
                <a:cs typeface="Arial" panose="020B0604020202020204" pitchFamily="34" charset="0"/>
              </a:rPr>
              <a:t>Teilnehmer- Feedback</a:t>
            </a:r>
          </a:p>
          <a:p>
            <a:pPr defTabSz="266700"/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Teilnehmer waren begeistert vom Kursinhalt (Fahrzeugbedienung und ¨Pröbeln¨)</a:t>
            </a:r>
          </a:p>
          <a:p>
            <a:pPr defTabSz="266700"/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Gruppenarbeiten (Wissens- Austausch)</a:t>
            </a:r>
          </a:p>
          <a:p>
            <a:pPr defTabSz="266700"/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Themen- Erklärung</a:t>
            </a:r>
          </a:p>
          <a:p>
            <a:pPr defTabSz="266700"/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266700">
              <a:buNone/>
            </a:pPr>
            <a:r>
              <a:rPr lang="de-DE" sz="1800" b="1" dirty="0">
                <a:latin typeface="Arial" panose="020B0604020202020204" pitchFamily="34" charset="0"/>
                <a:cs typeface="Arial" panose="020B0604020202020204" pitchFamily="34" charset="0"/>
              </a:rPr>
              <a:t>Meine Beobachtungen</a:t>
            </a:r>
          </a:p>
          <a:p>
            <a:pPr defTabSz="266700"/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Regeln befolgen und umsetzen</a:t>
            </a:r>
          </a:p>
          <a:p>
            <a:pPr defTabSz="266700"/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Sauberkeit am Arbeitsplatz, PSA- Anwendungen</a:t>
            </a:r>
          </a:p>
          <a:p>
            <a:pPr defTabSz="266700"/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Umsetzung der Aufgaben (Leseverständnis)</a:t>
            </a:r>
          </a:p>
          <a:p>
            <a:pPr defTabSz="266700"/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0FACF0F-5150-B43C-BE87-818A43590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73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AFC9D-4554-6C2B-A41B-28495C173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8B495242-CAC5-A521-09CF-16F9EE2EDED9}"/>
              </a:ext>
            </a:extLst>
          </p:cNvPr>
          <p:cNvSpPr txBox="1"/>
          <p:nvPr/>
        </p:nvSpPr>
        <p:spPr>
          <a:xfrm>
            <a:off x="1586726" y="618873"/>
            <a:ext cx="89531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24"/>
              </a:lnSpc>
              <a:spcBef>
                <a:spcPts val="1085"/>
              </a:spcBef>
            </a:pPr>
            <a:r>
              <a:rPr lang="de-DE" sz="1634" b="1" dirty="0">
                <a:latin typeface="Arial"/>
                <a:cs typeface="Arial"/>
              </a:rPr>
              <a:t>Danke für Ihre gute Zusammenarbeit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1ADBBE0-FA69-A72A-5927-868200BAA7BA}"/>
              </a:ext>
            </a:extLst>
          </p:cNvPr>
          <p:cNvSpPr txBox="1"/>
          <p:nvPr/>
        </p:nvSpPr>
        <p:spPr>
          <a:xfrm>
            <a:off x="2501651" y="4343926"/>
            <a:ext cx="7580809" cy="595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634" b="1" dirty="0">
                <a:latin typeface="Arial" panose="020B0604020202020204" pitchFamily="34" charset="0"/>
                <a:cs typeface="Arial" panose="020B0604020202020204" pitchFamily="34" charset="0"/>
              </a:rPr>
              <a:t>Gerne werde ich Sie auf unsere Hausregeln hinweisen…. </a:t>
            </a:r>
            <a:br>
              <a:rPr lang="de-CH" sz="1634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1634" b="1" dirty="0">
                <a:latin typeface="Arial" panose="020B0604020202020204" pitchFamily="34" charset="0"/>
                <a:cs typeface="Arial" panose="020B0604020202020204" pitchFamily="34" charset="0"/>
              </a:rPr>
              <a:t>und hinweisen….. und hinweisen…..</a:t>
            </a:r>
            <a:endParaRPr lang="de-DE" sz="1634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066A05A-7C32-C338-9849-3142A3F06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715" y="847119"/>
            <a:ext cx="920509" cy="920509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CCE04CF6-C64F-E404-E3D6-92CF5FB53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6127" y="1767629"/>
            <a:ext cx="980277" cy="97711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A183B4D-E7E2-E107-EC1E-5C4500D024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9518" y="1260023"/>
            <a:ext cx="738341" cy="73834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ADE6964-B23F-FD06-4202-6B181E3E61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8716" y="5406032"/>
            <a:ext cx="965871" cy="965871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47D9C50A-686C-8F1F-618B-D6772A30B6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0534" y="5446509"/>
            <a:ext cx="965871" cy="965871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9A56F76B-253D-400C-70D9-701F32F5B3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7280" y="1449567"/>
            <a:ext cx="905431" cy="903286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5E254293-FBE6-C585-E026-C6E39CAFAC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63325" y="5624263"/>
            <a:ext cx="905431" cy="905431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64727683-4011-4058-13A0-FE8DDDA434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6424" y="2722683"/>
            <a:ext cx="1248162" cy="1251412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7B9CF192-FB73-15FA-E3AD-D3D802DFF7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25850" y="3090625"/>
            <a:ext cx="802649" cy="800425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A82B3919-A6CF-0F8E-ADD1-C39704D9247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27495" y="3204606"/>
            <a:ext cx="905432" cy="905432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7CF28C65-943E-FB21-E3B1-796D51B53D1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43335" y="5026666"/>
            <a:ext cx="905432" cy="90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85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9105D-0FF9-3A2A-ECE4-61D574A77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D25502-2907-FA84-0D94-C29561A1D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Themenübersicht</a:t>
            </a:r>
            <a:r>
              <a:rPr lang="de-CH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endParaRPr lang="de-DE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1B0FDB5-3A84-D234-F712-6018258B8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Unterschiede BIVO 2018 vs. 2026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Kennzahlen Teilnehmer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Digitalisierung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Lernstrategie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 Kursdurchgang alle Berufe</a:t>
            </a:r>
          </a:p>
          <a:p>
            <a:r>
              <a:rPr lang="de-DE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SUVA- Richtlinien (Umsetzung im Lehrbetrieb)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Kursbewertung der Teilnehmer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SwissSkills 2027 in Zug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Administration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720560A-F3F1-4D11-C432-ECCE498EB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0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94F97-A5A1-152A-B917-75FF4C044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21F41B-9BC1-5B7C-F7AD-31CB173BE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SUVA- Richtlinien (Umsetzung im Lehrbetrieb)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A7AF9ED-A510-707A-118D-C9BB5F35E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9250"/>
            <a:ext cx="10839450" cy="4873625"/>
          </a:xfrm>
        </p:spPr>
        <p:txBody>
          <a:bodyPr>
            <a:normAutofit/>
          </a:bodyPr>
          <a:lstStyle/>
          <a:p>
            <a:pPr marL="0" indent="0" defTabSz="266700">
              <a:buNone/>
            </a:pPr>
            <a:r>
              <a:rPr lang="de-DE" sz="29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br>
              <a:rPr lang="de-DE" sz="20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706AD30-133C-E3D5-BA60-B9167AC773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11BF53E-42EC-1A6C-95AB-F582BE747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2663031"/>
            <a:ext cx="5715000" cy="28575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DBBB394-3347-AA0B-CC3B-1E1554C429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5414" y="2341562"/>
            <a:ext cx="232474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689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6BA7B-E6FA-D3D0-A445-CE089066B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E54C3B-81F1-3761-2CE5-C4AE354D5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Themenübersicht</a:t>
            </a:r>
            <a:r>
              <a:rPr lang="de-CH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endParaRPr lang="de-DE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6782F01-B1DE-B899-C3F7-4C5C1B26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Unterschiede BIVO 2018 vs. 2026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Kennzahlen Teilnehmer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Digitalisierung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Lernstrategie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 Kursdurchgang alle Berufe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SUVA- Richtlinien (Umsetzung im Lehrbetrieb)</a:t>
            </a:r>
          </a:p>
          <a:p>
            <a:r>
              <a:rPr lang="de-DE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Kursbewertung der Teilnehmer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SwissSkills 2027 in Zug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Administration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7F2456C-7937-021A-3B7C-A9D3048C1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123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0FF4FAEE-808D-9C12-64BC-63C1EB047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6014" y="0"/>
            <a:ext cx="4239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2560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F939C-62C4-FC9C-2C5A-F77DAA12A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F19C16-FADD-60C3-4EFF-6CC7AC60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Themenübersicht</a:t>
            </a:r>
            <a:r>
              <a:rPr lang="de-CH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endParaRPr lang="de-DE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947FF30-0A8A-9961-9E16-DFED01AC2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Unterschiede BIVO 2018 vs. 2026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Kennzahlen Teilnehmer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Digitalisierung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Lernstrategie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 Kursdurchgang alle Berufe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SUVA- Richtlinien (Umsetzung im Lehrbetrieb)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Kursbewertung der Teilnehmer</a:t>
            </a:r>
          </a:p>
          <a:p>
            <a:r>
              <a:rPr lang="de-DE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SwissSkills 2027 in Zug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Administration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0E9D001-A6A5-5A27-FDE5-7367B56D4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4537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0F072-E3B4-D975-CC64-0DEA64FB2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198B73-51B4-52EB-B727-DC2546AEA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SwissSkills 2027 in Zug (Vorbereitungskurs)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B31D5C-5973-8B31-74AC-25EB27913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9250"/>
            <a:ext cx="10839450" cy="4873625"/>
          </a:xfrm>
        </p:spPr>
        <p:txBody>
          <a:bodyPr>
            <a:normAutofit/>
          </a:bodyPr>
          <a:lstStyle/>
          <a:p>
            <a:pPr marL="0" indent="0" defTabSz="266700">
              <a:buNone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Event 1:</a:t>
            </a:r>
            <a:r>
              <a:rPr lang="de-DE" sz="29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b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17. März 2027 findet der Vorbereitungskurs für die Berufsmeisterschaft im Einführungskurszentrum statt.</a:t>
            </a:r>
            <a:b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Fach- Thema:</a:t>
            </a:r>
            <a:b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Motormanagement</a:t>
            </a:r>
          </a:p>
          <a:p>
            <a:pPr marL="0" indent="0" defTabSz="266700">
              <a:buNone/>
            </a:pP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266700">
              <a:buNone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Event 2:</a:t>
            </a:r>
          </a:p>
          <a:p>
            <a:pPr marL="0" indent="0" defTabSz="266700">
              <a:buNone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07. April 2027 findet der Vorbereitungskurs für die Berufsmeisterschaft im Einführungskurszentrum statt.</a:t>
            </a:r>
          </a:p>
          <a:p>
            <a:pPr marL="0" indent="0" defTabSz="266700">
              <a:buNone/>
            </a:pP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266700">
              <a:buNone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Fach- Thema:</a:t>
            </a:r>
            <a:b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Fahrwerk</a:t>
            </a: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7A515A2-D289-AF7B-FC88-60510E6F7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88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AC025-8E43-6066-4DB1-F5610375A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23A123-EFE9-D7B9-1DD0-586453ED3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Themenübersicht</a:t>
            </a:r>
            <a:r>
              <a:rPr lang="de-CH" sz="28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endParaRPr lang="de-DE" sz="2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B23D5D-DF36-EE35-3B10-08224FF45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Unterschiede BIVO 2018 vs. 2026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Kennzahlen Teilnehmer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Digitalisierung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Lernstrategie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 Kursdurchgang alle Berufe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SUVA- Richtlinien (Umsetzung im Lehrbetrieb)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Kursbewertung der Teilnehmer</a:t>
            </a:r>
          </a:p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SwissSkills 2027 in Zug</a:t>
            </a:r>
          </a:p>
          <a:p>
            <a:r>
              <a:rPr lang="de-DE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Administration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ABEB9CD-0ADE-2CE5-7296-A81C40B5D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2060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DBCBF-A88C-3040-0C46-374E01E11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92BF85-F246-9017-AEEE-1BC3FEA0A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Administration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F08A2F-0840-DEA7-94F4-5E0AFB09F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9250"/>
            <a:ext cx="10839450" cy="4873625"/>
          </a:xfrm>
        </p:spPr>
        <p:txBody>
          <a:bodyPr>
            <a:normAutofit/>
          </a:bodyPr>
          <a:lstStyle/>
          <a:p>
            <a:pPr defTabSz="266700"/>
            <a:r>
              <a:rPr lang="de-CH" sz="1800" dirty="0">
                <a:latin typeface="Arial" panose="020B0604020202020204" pitchFamily="34" charset="0"/>
                <a:cs typeface="Arial" panose="020B0604020202020204" pitchFamily="34" charset="0"/>
              </a:rPr>
              <a:t>Eignungstest	</a:t>
            </a:r>
            <a:br>
              <a:rPr lang="de-CH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1800" dirty="0">
                <a:latin typeface="Arial" panose="020B0604020202020204" pitchFamily="34" charset="0"/>
                <a:cs typeface="Arial" panose="020B0604020202020204" pitchFamily="34" charset="0"/>
              </a:rPr>
              <a:t>Weitere Prüfungsdaten aufgeschaltet (2 Termine im 2026, 5 Termine im 2027 bis Sommerferien)</a:t>
            </a:r>
            <a:br>
              <a:rPr lang="de-CH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CH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66700"/>
            <a:r>
              <a:rPr lang="de-CH" sz="1800" dirty="0">
                <a:latin typeface="Arial" panose="020B0604020202020204" pitchFamily="34" charset="0"/>
                <a:cs typeface="Arial" panose="020B0604020202020204" pitchFamily="34" charset="0"/>
              </a:rPr>
              <a:t>Jahresplan auf der Homepage</a:t>
            </a:r>
            <a:br>
              <a:rPr lang="de-CH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1800" dirty="0">
                <a:latin typeface="Arial" panose="020B0604020202020204" pitchFamily="34" charset="0"/>
                <a:cs typeface="Arial" panose="020B0604020202020204" pitchFamily="34" charset="0"/>
              </a:rPr>
              <a:t>Einzelne Berufe wie auch die Jahresplanung ist abrufbar</a:t>
            </a:r>
            <a:br>
              <a:rPr lang="de-CH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CH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66700"/>
            <a:r>
              <a:rPr lang="de-CH" sz="1800" dirty="0">
                <a:latin typeface="Arial" panose="020B0604020202020204" pitchFamily="34" charset="0"/>
                <a:cs typeface="Arial" panose="020B0604020202020204" pitchFamily="34" charset="0"/>
              </a:rPr>
              <a:t>üK- Einführungskurse auch in der Schulferien- Zeit</a:t>
            </a:r>
            <a:br>
              <a:rPr lang="de-CH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CH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66700"/>
            <a:r>
              <a:rPr lang="de-CH" sz="1800" dirty="0">
                <a:latin typeface="Arial" panose="020B0604020202020204" pitchFamily="34" charset="0"/>
                <a:cs typeface="Arial" panose="020B0604020202020204" pitchFamily="34" charset="0"/>
              </a:rPr>
              <a:t>Telefonie im Kurszentrum</a:t>
            </a:r>
            <a:br>
              <a:rPr lang="de-CH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CH" sz="1800" dirty="0">
                <a:latin typeface="Arial" panose="020B0604020202020204" pitchFamily="34" charset="0"/>
                <a:cs typeface="Arial" panose="020B0604020202020204" pitchFamily="34" charset="0"/>
              </a:rPr>
              <a:t>¨Wir freuen uns auf Ihren Anruf und Ihre Nachricht¨</a:t>
            </a:r>
            <a:br>
              <a:rPr lang="de-CH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CH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66700"/>
            <a:r>
              <a:rPr lang="de-CH" sz="1800" dirty="0">
                <a:latin typeface="Arial" panose="020B0604020202020204" pitchFamily="34" charset="0"/>
                <a:cs typeface="Arial" panose="020B0604020202020204" pitchFamily="34" charset="0"/>
              </a:rPr>
              <a:t>Neue und bestehende Schulungsfahrzeuge auf der Homepage integriert</a:t>
            </a:r>
            <a:br>
              <a:rPr lang="de-CH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CH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66700"/>
            <a:r>
              <a:rPr lang="de-CH" sz="1800" dirty="0">
                <a:latin typeface="Arial" panose="020B0604020202020204" pitchFamily="34" charset="0"/>
                <a:cs typeface="Arial" panose="020B0604020202020204" pitchFamily="34" charset="0"/>
              </a:rPr>
              <a:t>AGVS Sektion Zug auf Google angemeldet </a:t>
            </a:r>
          </a:p>
          <a:p>
            <a:pPr defTabSz="266700"/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4D2A3BB-F1BD-E0B8-CB94-B04DFB1B9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853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CD536D5-4622-CAF2-52A9-32EB4DD73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14" y="0"/>
            <a:ext cx="9699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7959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FCC78-B743-686B-3B9E-D11E331F1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BCEB33-8527-EA27-CC99-918CD05FE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z="2800" b="1" dirty="0">
                <a:latin typeface="Arial" panose="020B0604020202020204" pitchFamily="34" charset="0"/>
                <a:cs typeface="Arial" panose="020B0604020202020204" pitchFamily="34" charset="0"/>
              </a:rPr>
              <a:t>Vielen Dank für Ihre Aufmerksamkeit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B7432C4E-2BD1-D1C6-0DC7-2E8FE8A79D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690688"/>
            <a:ext cx="5739582" cy="3228515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6C05CF2-55BB-1D91-0DC3-479FA2243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9091" y="230188"/>
            <a:ext cx="2534004" cy="866896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034F058E-B5D2-FB9D-2A49-B43BBB824063}"/>
              </a:ext>
            </a:extLst>
          </p:cNvPr>
          <p:cNvSpPr txBox="1"/>
          <p:nvPr/>
        </p:nvSpPr>
        <p:spPr>
          <a:xfrm>
            <a:off x="838200" y="5524500"/>
            <a:ext cx="1051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dirty="0">
                <a:latin typeface="Arial" panose="020B0604020202020204" pitchFamily="34" charset="0"/>
                <a:cs typeface="Arial" panose="020B0604020202020204" pitchFamily="34" charset="0"/>
              </a:rPr>
              <a:t>Engelbert Innerhofer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325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1885</Words>
  <Application>Microsoft Office PowerPoint</Application>
  <PresentationFormat>Breitbild</PresentationFormat>
  <Paragraphs>389</Paragraphs>
  <Slides>28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28</vt:i4>
      </vt:variant>
    </vt:vector>
  </HeadingPairs>
  <TitlesOfParts>
    <vt:vector size="38" baseType="lpstr">
      <vt:lpstr>Aptos</vt:lpstr>
      <vt:lpstr>Aptos Display</vt:lpstr>
      <vt:lpstr>Arial</vt:lpstr>
      <vt:lpstr>Arial-BoldMT</vt:lpstr>
      <vt:lpstr>ArialMT</vt:lpstr>
      <vt:lpstr>Calibri</vt:lpstr>
      <vt:lpstr>Calibri-Bold</vt:lpstr>
      <vt:lpstr>Segoe UI Emoji</vt:lpstr>
      <vt:lpstr>Symbol</vt:lpstr>
      <vt:lpstr>Office</vt:lpstr>
      <vt:lpstr>PowerPoint-Präsentation</vt:lpstr>
      <vt:lpstr>Themenübersicht </vt:lpstr>
      <vt:lpstr>Themenübersicht </vt:lpstr>
      <vt:lpstr>Unterschiede BIVO 2018 vs. 2026 </vt:lpstr>
      <vt:lpstr>PowerPoint-Präsentation</vt:lpstr>
      <vt:lpstr>PowerPoint-Präsentation</vt:lpstr>
      <vt:lpstr>PowerPoint-Präsentation</vt:lpstr>
      <vt:lpstr>Unterschiede BIVO 2018 vs. 2026 </vt:lpstr>
      <vt:lpstr>Themenübersicht </vt:lpstr>
      <vt:lpstr>Kennzahlen Teilnehmer </vt:lpstr>
      <vt:lpstr>Themenübersicht </vt:lpstr>
      <vt:lpstr>Digitalisierung im Unterricht</vt:lpstr>
      <vt:lpstr>Themenübersicht </vt:lpstr>
      <vt:lpstr>Lernstrategie im Unterricht</vt:lpstr>
      <vt:lpstr>Lernstrategie im Unterricht</vt:lpstr>
      <vt:lpstr>Themenübersicht </vt:lpstr>
      <vt:lpstr>1. Kursdurchgang alle Berufe</vt:lpstr>
      <vt:lpstr>PowerPoint-Präsentation</vt:lpstr>
      <vt:lpstr>Themenübersicht </vt:lpstr>
      <vt:lpstr>SUVA- Richtlinien (Umsetzung im Lehrbetrieb)</vt:lpstr>
      <vt:lpstr>Themenübersicht </vt:lpstr>
      <vt:lpstr>PowerPoint-Präsentation</vt:lpstr>
      <vt:lpstr>Themenübersicht </vt:lpstr>
      <vt:lpstr>SwissSkills 2027 in Zug (Vorbereitungskurs)</vt:lpstr>
      <vt:lpstr>Themenübersicht </vt:lpstr>
      <vt:lpstr>Administration</vt:lpstr>
      <vt:lpstr>PowerPoint-Präsentation</vt:lpstr>
      <vt:lpstr>Vielen Dank für Ihre Aufmerksamkeit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Engelbert Innerhofer</dc:creator>
  <cp:lastModifiedBy>Stephan Huwiler</cp:lastModifiedBy>
  <cp:revision>22</cp:revision>
  <dcterms:created xsi:type="dcterms:W3CDTF">2026-10-11T05:31:05Z</dcterms:created>
  <dcterms:modified xsi:type="dcterms:W3CDTF">2026-10-19T12:47:38Z</dcterms:modified>
</cp:coreProperties>
</file>